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E30918-37BC-4B71-99AE-F6B275E93970}">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Lst>
        </p14:section>
        <p14:section name="Untitled Section" id="{EF263BB7-2D46-4D95-8DF9-B7809A4DE296}">
          <p14:sldIdLst>
            <p14:sldId id="324"/>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C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8" autoAdjust="0"/>
    <p:restoredTop sz="85169"/>
  </p:normalViewPr>
  <p:slideViewPr>
    <p:cSldViewPr snapToGrid="0" snapToObjects="1">
      <p:cViewPr varScale="1">
        <p:scale>
          <a:sx n="115" d="100"/>
          <a:sy n="115" d="100"/>
        </p:scale>
        <p:origin x="312" y="11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787D07-EDB9-48D8-A97C-79F7FE481EF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AA73E66-EFB8-40D7-BF24-D4A0D48EB8AB}">
      <dgm:prSet phldrT="[Text]"/>
      <dgm:spPr/>
      <dgm:t>
        <a:bodyPr/>
        <a:lstStyle/>
        <a:p>
          <a:r>
            <a:rPr lang="en-US" dirty="0" smtClean="0"/>
            <a:t>Extract</a:t>
          </a:r>
          <a:endParaRPr lang="en-US" dirty="0"/>
        </a:p>
      </dgm:t>
    </dgm:pt>
    <dgm:pt modelId="{9594FAC2-2113-4A80-9547-290807BFACCB}" type="parTrans" cxnId="{39DF0BD9-EBD3-442C-9E6F-1E6DB5F6200E}">
      <dgm:prSet/>
      <dgm:spPr/>
      <dgm:t>
        <a:bodyPr/>
        <a:lstStyle/>
        <a:p>
          <a:endParaRPr lang="en-US"/>
        </a:p>
      </dgm:t>
    </dgm:pt>
    <dgm:pt modelId="{C41968D4-F43C-4451-BB6C-FD63171035A8}" type="sibTrans" cxnId="{39DF0BD9-EBD3-442C-9E6F-1E6DB5F6200E}">
      <dgm:prSet/>
      <dgm:spPr/>
      <dgm:t>
        <a:bodyPr/>
        <a:lstStyle/>
        <a:p>
          <a:endParaRPr lang="en-US"/>
        </a:p>
      </dgm:t>
    </dgm:pt>
    <dgm:pt modelId="{D583A37F-15E6-4507-B03D-D9752F775628}">
      <dgm:prSet phldrT="[Text]"/>
      <dgm:spPr/>
      <dgm:t>
        <a:bodyPr/>
        <a:lstStyle/>
        <a:p>
          <a:r>
            <a:rPr lang="en-US" dirty="0" smtClean="0"/>
            <a:t>Data from API request. </a:t>
          </a:r>
          <a:endParaRPr lang="en-US" dirty="0"/>
        </a:p>
      </dgm:t>
    </dgm:pt>
    <dgm:pt modelId="{101000B5-8B7A-4175-9300-65EA07EF5E22}" type="parTrans" cxnId="{D1C926AF-7E39-4529-85D2-E263114AE398}">
      <dgm:prSet/>
      <dgm:spPr/>
      <dgm:t>
        <a:bodyPr/>
        <a:lstStyle/>
        <a:p>
          <a:endParaRPr lang="en-US"/>
        </a:p>
      </dgm:t>
    </dgm:pt>
    <dgm:pt modelId="{317AA8E5-938F-48BC-B3C1-DE202F75B54B}" type="sibTrans" cxnId="{D1C926AF-7E39-4529-85D2-E263114AE398}">
      <dgm:prSet/>
      <dgm:spPr/>
      <dgm:t>
        <a:bodyPr/>
        <a:lstStyle/>
        <a:p>
          <a:endParaRPr lang="en-US"/>
        </a:p>
      </dgm:t>
    </dgm:pt>
    <dgm:pt modelId="{858162D6-21D9-4B4C-B24C-AF3CB688FE3B}">
      <dgm:prSet phldrT="[Text]"/>
      <dgm:spPr/>
      <dgm:t>
        <a:bodyPr/>
        <a:lstStyle/>
        <a:p>
          <a:r>
            <a:rPr lang="en-US" dirty="0" smtClean="0"/>
            <a:t>Convert</a:t>
          </a:r>
          <a:endParaRPr lang="en-US" dirty="0"/>
        </a:p>
      </dgm:t>
    </dgm:pt>
    <dgm:pt modelId="{43432255-4692-4459-AF01-CCA480E2A8FF}" type="parTrans" cxnId="{50970124-72F5-4986-885F-CED54878B382}">
      <dgm:prSet/>
      <dgm:spPr/>
      <dgm:t>
        <a:bodyPr/>
        <a:lstStyle/>
        <a:p>
          <a:endParaRPr lang="en-US"/>
        </a:p>
      </dgm:t>
    </dgm:pt>
    <dgm:pt modelId="{6B0D896C-2303-4F82-AB59-C2B480E35125}" type="sibTrans" cxnId="{50970124-72F5-4986-885F-CED54878B382}">
      <dgm:prSet/>
      <dgm:spPr/>
      <dgm:t>
        <a:bodyPr/>
        <a:lstStyle/>
        <a:p>
          <a:endParaRPr lang="en-US"/>
        </a:p>
      </dgm:t>
    </dgm:pt>
    <dgm:pt modelId="{0C9DFC75-12CA-4780-915D-5E7F17216B29}">
      <dgm:prSet phldrT="[Text]"/>
      <dgm:spPr/>
      <dgm:t>
        <a:bodyPr/>
        <a:lstStyle/>
        <a:p>
          <a:r>
            <a:rPr lang="en-US" dirty="0" smtClean="0"/>
            <a:t>To .json  static files.</a:t>
          </a:r>
          <a:endParaRPr lang="en-US" dirty="0"/>
        </a:p>
      </dgm:t>
    </dgm:pt>
    <dgm:pt modelId="{98D4440C-0063-4C0A-B31F-965ECC92541D}" type="parTrans" cxnId="{46761E3C-FE85-444C-88BE-57ED56835C4E}">
      <dgm:prSet/>
      <dgm:spPr/>
      <dgm:t>
        <a:bodyPr/>
        <a:lstStyle/>
        <a:p>
          <a:endParaRPr lang="en-US"/>
        </a:p>
      </dgm:t>
    </dgm:pt>
    <dgm:pt modelId="{F594FEF6-7E0C-4EFD-A27B-2CC4B8F9755E}" type="sibTrans" cxnId="{46761E3C-FE85-444C-88BE-57ED56835C4E}">
      <dgm:prSet/>
      <dgm:spPr/>
      <dgm:t>
        <a:bodyPr/>
        <a:lstStyle/>
        <a:p>
          <a:endParaRPr lang="en-US"/>
        </a:p>
      </dgm:t>
    </dgm:pt>
    <dgm:pt modelId="{C870C8AE-BCEE-4118-995B-CF4CC1F4E974}">
      <dgm:prSet phldrT="[Text]"/>
      <dgm:spPr/>
      <dgm:t>
        <a:bodyPr/>
        <a:lstStyle/>
        <a:p>
          <a:r>
            <a:rPr lang="en-US" dirty="0" smtClean="0"/>
            <a:t>Clean</a:t>
          </a:r>
          <a:endParaRPr lang="en-US" dirty="0"/>
        </a:p>
      </dgm:t>
    </dgm:pt>
    <dgm:pt modelId="{3F5024F6-5DAB-4D36-AC6A-86A1244DDDF0}" type="parTrans" cxnId="{4C3E140C-F716-44EA-A8FA-49D66DE5AA65}">
      <dgm:prSet/>
      <dgm:spPr/>
      <dgm:t>
        <a:bodyPr/>
        <a:lstStyle/>
        <a:p>
          <a:endParaRPr lang="en-US"/>
        </a:p>
      </dgm:t>
    </dgm:pt>
    <dgm:pt modelId="{ACE0D4D2-1CD3-417A-ADB3-E0D1EC94313F}" type="sibTrans" cxnId="{4C3E140C-F716-44EA-A8FA-49D66DE5AA65}">
      <dgm:prSet/>
      <dgm:spPr/>
      <dgm:t>
        <a:bodyPr/>
        <a:lstStyle/>
        <a:p>
          <a:endParaRPr lang="en-US"/>
        </a:p>
      </dgm:t>
    </dgm:pt>
    <dgm:pt modelId="{F68FAFAC-41AD-4FF4-B70C-5F8394142A97}">
      <dgm:prSet phldrT="[Text]"/>
      <dgm:spPr/>
      <dgm:t>
        <a:bodyPr/>
        <a:lstStyle/>
        <a:p>
          <a:r>
            <a:rPr lang="en-US" dirty="0" smtClean="0"/>
            <a:t>Data for relevance in dictionary format.  </a:t>
          </a:r>
          <a:endParaRPr lang="en-US" dirty="0"/>
        </a:p>
      </dgm:t>
    </dgm:pt>
    <dgm:pt modelId="{D11FAA26-6B55-4CD2-A257-94F06F102827}" type="parTrans" cxnId="{229AC54A-D70F-44FD-898D-A286FDAA9439}">
      <dgm:prSet/>
      <dgm:spPr/>
      <dgm:t>
        <a:bodyPr/>
        <a:lstStyle/>
        <a:p>
          <a:endParaRPr lang="en-US"/>
        </a:p>
      </dgm:t>
    </dgm:pt>
    <dgm:pt modelId="{3D2A9001-52DE-41E3-9B81-5A52636F6A9B}" type="sibTrans" cxnId="{229AC54A-D70F-44FD-898D-A286FDAA9439}">
      <dgm:prSet/>
      <dgm:spPr/>
      <dgm:t>
        <a:bodyPr/>
        <a:lstStyle/>
        <a:p>
          <a:endParaRPr lang="en-US"/>
        </a:p>
      </dgm:t>
    </dgm:pt>
    <dgm:pt modelId="{732A5180-AC88-4148-B18A-F8ECD11E6A8E}">
      <dgm:prSet phldrT="[Text]"/>
      <dgm:spPr/>
      <dgm:t>
        <a:bodyPr/>
        <a:lstStyle/>
        <a:p>
          <a:r>
            <a:rPr lang="en-US" dirty="0" smtClean="0"/>
            <a:t>Export</a:t>
          </a:r>
          <a:endParaRPr lang="en-US" dirty="0"/>
        </a:p>
      </dgm:t>
    </dgm:pt>
    <dgm:pt modelId="{3454441F-E70A-40A9-ADFB-DC718CF33801}" type="parTrans" cxnId="{F3AE0BBC-F575-4039-B8D5-A2FFA22D68B0}">
      <dgm:prSet/>
      <dgm:spPr/>
      <dgm:t>
        <a:bodyPr/>
        <a:lstStyle/>
        <a:p>
          <a:endParaRPr lang="en-US"/>
        </a:p>
      </dgm:t>
    </dgm:pt>
    <dgm:pt modelId="{4514CB78-F513-4504-B2E5-0D960235E496}" type="sibTrans" cxnId="{F3AE0BBC-F575-4039-B8D5-A2FFA22D68B0}">
      <dgm:prSet/>
      <dgm:spPr/>
      <dgm:t>
        <a:bodyPr/>
        <a:lstStyle/>
        <a:p>
          <a:endParaRPr lang="en-US"/>
        </a:p>
      </dgm:t>
    </dgm:pt>
    <dgm:pt modelId="{350A8E79-335C-40EB-B1AC-9676EB49C6A4}">
      <dgm:prSet phldrT="[Text]"/>
      <dgm:spPr/>
      <dgm:t>
        <a:bodyPr/>
        <a:lstStyle/>
        <a:p>
          <a:r>
            <a:rPr lang="en-US" dirty="0" smtClean="0"/>
            <a:t>in .csv format for further analysis.</a:t>
          </a:r>
          <a:endParaRPr lang="en-US" dirty="0"/>
        </a:p>
      </dgm:t>
    </dgm:pt>
    <dgm:pt modelId="{5FBE00ED-041B-45B9-A5AC-1D0912C0F641}" type="parTrans" cxnId="{09AFCC7A-17C3-4F44-B164-2F02CD217C64}">
      <dgm:prSet/>
      <dgm:spPr/>
      <dgm:t>
        <a:bodyPr/>
        <a:lstStyle/>
        <a:p>
          <a:endParaRPr lang="en-US"/>
        </a:p>
      </dgm:t>
    </dgm:pt>
    <dgm:pt modelId="{C8028DB6-3F13-42D9-8F6F-00FAE25DF93C}" type="sibTrans" cxnId="{09AFCC7A-17C3-4F44-B164-2F02CD217C64}">
      <dgm:prSet/>
      <dgm:spPr/>
      <dgm:t>
        <a:bodyPr/>
        <a:lstStyle/>
        <a:p>
          <a:endParaRPr lang="en-US"/>
        </a:p>
      </dgm:t>
    </dgm:pt>
    <dgm:pt modelId="{49B7173F-930F-4A07-9DBF-D88DD68F199F}" type="pres">
      <dgm:prSet presAssocID="{38787D07-EDB9-48D8-A97C-79F7FE481EF1}" presName="linearFlow" presStyleCnt="0">
        <dgm:presLayoutVars>
          <dgm:dir/>
          <dgm:animLvl val="lvl"/>
          <dgm:resizeHandles val="exact"/>
        </dgm:presLayoutVars>
      </dgm:prSet>
      <dgm:spPr/>
    </dgm:pt>
    <dgm:pt modelId="{0892EA22-6DAD-4C5F-8675-14D617ACB796}" type="pres">
      <dgm:prSet presAssocID="{FAA73E66-EFB8-40D7-BF24-D4A0D48EB8AB}" presName="composite" presStyleCnt="0"/>
      <dgm:spPr/>
    </dgm:pt>
    <dgm:pt modelId="{0F5D265E-2857-482F-85E0-25D89B0E9C2F}" type="pres">
      <dgm:prSet presAssocID="{FAA73E66-EFB8-40D7-BF24-D4A0D48EB8AB}" presName="parentText" presStyleLbl="alignNode1" presStyleIdx="0" presStyleCnt="4">
        <dgm:presLayoutVars>
          <dgm:chMax val="1"/>
          <dgm:bulletEnabled val="1"/>
        </dgm:presLayoutVars>
      </dgm:prSet>
      <dgm:spPr/>
      <dgm:t>
        <a:bodyPr/>
        <a:lstStyle/>
        <a:p>
          <a:endParaRPr lang="en-US"/>
        </a:p>
      </dgm:t>
    </dgm:pt>
    <dgm:pt modelId="{6CD1B639-25CB-4B46-A823-BB110B110FC5}" type="pres">
      <dgm:prSet presAssocID="{FAA73E66-EFB8-40D7-BF24-D4A0D48EB8AB}" presName="descendantText" presStyleLbl="alignAcc1" presStyleIdx="0" presStyleCnt="4">
        <dgm:presLayoutVars>
          <dgm:bulletEnabled val="1"/>
        </dgm:presLayoutVars>
      </dgm:prSet>
      <dgm:spPr/>
      <dgm:t>
        <a:bodyPr/>
        <a:lstStyle/>
        <a:p>
          <a:endParaRPr lang="en-US"/>
        </a:p>
      </dgm:t>
    </dgm:pt>
    <dgm:pt modelId="{393A79E4-77F6-4FEE-9813-A3C575BE1BE6}" type="pres">
      <dgm:prSet presAssocID="{C41968D4-F43C-4451-BB6C-FD63171035A8}" presName="sp" presStyleCnt="0"/>
      <dgm:spPr/>
    </dgm:pt>
    <dgm:pt modelId="{F588C9C4-ACBC-430E-8F59-93EF9E55C3CB}" type="pres">
      <dgm:prSet presAssocID="{858162D6-21D9-4B4C-B24C-AF3CB688FE3B}" presName="composite" presStyleCnt="0"/>
      <dgm:spPr/>
    </dgm:pt>
    <dgm:pt modelId="{C715587C-32E5-4E0A-95B5-5C4C38893DD2}" type="pres">
      <dgm:prSet presAssocID="{858162D6-21D9-4B4C-B24C-AF3CB688FE3B}" presName="parentText" presStyleLbl="alignNode1" presStyleIdx="1" presStyleCnt="4">
        <dgm:presLayoutVars>
          <dgm:chMax val="1"/>
          <dgm:bulletEnabled val="1"/>
        </dgm:presLayoutVars>
      </dgm:prSet>
      <dgm:spPr/>
    </dgm:pt>
    <dgm:pt modelId="{5D1C7609-C347-48CE-8F28-F893D22E4A44}" type="pres">
      <dgm:prSet presAssocID="{858162D6-21D9-4B4C-B24C-AF3CB688FE3B}" presName="descendantText" presStyleLbl="alignAcc1" presStyleIdx="1" presStyleCnt="4">
        <dgm:presLayoutVars>
          <dgm:bulletEnabled val="1"/>
        </dgm:presLayoutVars>
      </dgm:prSet>
      <dgm:spPr/>
      <dgm:t>
        <a:bodyPr/>
        <a:lstStyle/>
        <a:p>
          <a:endParaRPr lang="en-US"/>
        </a:p>
      </dgm:t>
    </dgm:pt>
    <dgm:pt modelId="{293F9B9D-FF71-4A5E-B265-877776B2AD86}" type="pres">
      <dgm:prSet presAssocID="{6B0D896C-2303-4F82-AB59-C2B480E35125}" presName="sp" presStyleCnt="0"/>
      <dgm:spPr/>
    </dgm:pt>
    <dgm:pt modelId="{CE56FBB8-E395-49C3-90F9-52A19BCAA955}" type="pres">
      <dgm:prSet presAssocID="{C870C8AE-BCEE-4118-995B-CF4CC1F4E974}" presName="composite" presStyleCnt="0"/>
      <dgm:spPr/>
    </dgm:pt>
    <dgm:pt modelId="{E1D50642-B782-41AB-B628-7493DF08095A}" type="pres">
      <dgm:prSet presAssocID="{C870C8AE-BCEE-4118-995B-CF4CC1F4E974}" presName="parentText" presStyleLbl="alignNode1" presStyleIdx="2" presStyleCnt="4">
        <dgm:presLayoutVars>
          <dgm:chMax val="1"/>
          <dgm:bulletEnabled val="1"/>
        </dgm:presLayoutVars>
      </dgm:prSet>
      <dgm:spPr/>
    </dgm:pt>
    <dgm:pt modelId="{BF19CB92-C30C-4DC7-84DE-77B704052848}" type="pres">
      <dgm:prSet presAssocID="{C870C8AE-BCEE-4118-995B-CF4CC1F4E974}" presName="descendantText" presStyleLbl="alignAcc1" presStyleIdx="2" presStyleCnt="4">
        <dgm:presLayoutVars>
          <dgm:bulletEnabled val="1"/>
        </dgm:presLayoutVars>
      </dgm:prSet>
      <dgm:spPr/>
      <dgm:t>
        <a:bodyPr/>
        <a:lstStyle/>
        <a:p>
          <a:endParaRPr lang="en-US"/>
        </a:p>
      </dgm:t>
    </dgm:pt>
    <dgm:pt modelId="{A10735CD-AC6A-4190-9122-3EE52793D674}" type="pres">
      <dgm:prSet presAssocID="{ACE0D4D2-1CD3-417A-ADB3-E0D1EC94313F}" presName="sp" presStyleCnt="0"/>
      <dgm:spPr/>
    </dgm:pt>
    <dgm:pt modelId="{C17F02C3-A7C0-44B4-9AFE-154059EF92F7}" type="pres">
      <dgm:prSet presAssocID="{732A5180-AC88-4148-B18A-F8ECD11E6A8E}" presName="composite" presStyleCnt="0"/>
      <dgm:spPr/>
    </dgm:pt>
    <dgm:pt modelId="{281EF37C-9405-4CF3-9EA8-873E99A78FE1}" type="pres">
      <dgm:prSet presAssocID="{732A5180-AC88-4148-B18A-F8ECD11E6A8E}" presName="parentText" presStyleLbl="alignNode1" presStyleIdx="3" presStyleCnt="4">
        <dgm:presLayoutVars>
          <dgm:chMax val="1"/>
          <dgm:bulletEnabled val="1"/>
        </dgm:presLayoutVars>
      </dgm:prSet>
      <dgm:spPr/>
    </dgm:pt>
    <dgm:pt modelId="{4B18D7EE-A0BD-4E01-959E-FBA24CA79E23}" type="pres">
      <dgm:prSet presAssocID="{732A5180-AC88-4148-B18A-F8ECD11E6A8E}" presName="descendantText" presStyleLbl="alignAcc1" presStyleIdx="3" presStyleCnt="4">
        <dgm:presLayoutVars>
          <dgm:bulletEnabled val="1"/>
        </dgm:presLayoutVars>
      </dgm:prSet>
      <dgm:spPr/>
      <dgm:t>
        <a:bodyPr/>
        <a:lstStyle/>
        <a:p>
          <a:endParaRPr lang="en-US"/>
        </a:p>
      </dgm:t>
    </dgm:pt>
  </dgm:ptLst>
  <dgm:cxnLst>
    <dgm:cxn modelId="{F1447580-8CB2-49EA-B3AC-EFE84ED99D73}" type="presOf" srcId="{C870C8AE-BCEE-4118-995B-CF4CC1F4E974}" destId="{E1D50642-B782-41AB-B628-7493DF08095A}" srcOrd="0" destOrd="0" presId="urn:microsoft.com/office/officeart/2005/8/layout/chevron2"/>
    <dgm:cxn modelId="{435E2DD3-15D6-4B40-AFDB-0639DC9AF7DB}" type="presOf" srcId="{FAA73E66-EFB8-40D7-BF24-D4A0D48EB8AB}" destId="{0F5D265E-2857-482F-85E0-25D89B0E9C2F}" srcOrd="0" destOrd="0" presId="urn:microsoft.com/office/officeart/2005/8/layout/chevron2"/>
    <dgm:cxn modelId="{D1C926AF-7E39-4529-85D2-E263114AE398}" srcId="{FAA73E66-EFB8-40D7-BF24-D4A0D48EB8AB}" destId="{D583A37F-15E6-4507-B03D-D9752F775628}" srcOrd="0" destOrd="0" parTransId="{101000B5-8B7A-4175-9300-65EA07EF5E22}" sibTransId="{317AA8E5-938F-48BC-B3C1-DE202F75B54B}"/>
    <dgm:cxn modelId="{2FA7003C-251B-41AC-BAEC-20BB6E7A5DA6}" type="presOf" srcId="{0C9DFC75-12CA-4780-915D-5E7F17216B29}" destId="{5D1C7609-C347-48CE-8F28-F893D22E4A44}" srcOrd="0" destOrd="0" presId="urn:microsoft.com/office/officeart/2005/8/layout/chevron2"/>
    <dgm:cxn modelId="{46E1DC4C-A11E-4ADA-89F0-0C81B2916F7B}" type="presOf" srcId="{F68FAFAC-41AD-4FF4-B70C-5F8394142A97}" destId="{BF19CB92-C30C-4DC7-84DE-77B704052848}" srcOrd="0" destOrd="0" presId="urn:microsoft.com/office/officeart/2005/8/layout/chevron2"/>
    <dgm:cxn modelId="{229AC54A-D70F-44FD-898D-A286FDAA9439}" srcId="{C870C8AE-BCEE-4118-995B-CF4CC1F4E974}" destId="{F68FAFAC-41AD-4FF4-B70C-5F8394142A97}" srcOrd="0" destOrd="0" parTransId="{D11FAA26-6B55-4CD2-A257-94F06F102827}" sibTransId="{3D2A9001-52DE-41E3-9B81-5A52636F6A9B}"/>
    <dgm:cxn modelId="{A5E9806E-EB2D-4495-B691-C3D089220790}" type="presOf" srcId="{D583A37F-15E6-4507-B03D-D9752F775628}" destId="{6CD1B639-25CB-4B46-A823-BB110B110FC5}" srcOrd="0" destOrd="0" presId="urn:microsoft.com/office/officeart/2005/8/layout/chevron2"/>
    <dgm:cxn modelId="{39DF0BD9-EBD3-442C-9E6F-1E6DB5F6200E}" srcId="{38787D07-EDB9-48D8-A97C-79F7FE481EF1}" destId="{FAA73E66-EFB8-40D7-BF24-D4A0D48EB8AB}" srcOrd="0" destOrd="0" parTransId="{9594FAC2-2113-4A80-9547-290807BFACCB}" sibTransId="{C41968D4-F43C-4451-BB6C-FD63171035A8}"/>
    <dgm:cxn modelId="{0B2616E7-2D7B-4F61-ABCF-A6CEF7E03363}" type="presOf" srcId="{858162D6-21D9-4B4C-B24C-AF3CB688FE3B}" destId="{C715587C-32E5-4E0A-95B5-5C4C38893DD2}" srcOrd="0" destOrd="0" presId="urn:microsoft.com/office/officeart/2005/8/layout/chevron2"/>
    <dgm:cxn modelId="{F3AE0BBC-F575-4039-B8D5-A2FFA22D68B0}" srcId="{38787D07-EDB9-48D8-A97C-79F7FE481EF1}" destId="{732A5180-AC88-4148-B18A-F8ECD11E6A8E}" srcOrd="3" destOrd="0" parTransId="{3454441F-E70A-40A9-ADFB-DC718CF33801}" sibTransId="{4514CB78-F513-4504-B2E5-0D960235E496}"/>
    <dgm:cxn modelId="{C954E07B-101A-4A85-B0CD-6161D890BE6E}" type="presOf" srcId="{38787D07-EDB9-48D8-A97C-79F7FE481EF1}" destId="{49B7173F-930F-4A07-9DBF-D88DD68F199F}" srcOrd="0" destOrd="0" presId="urn:microsoft.com/office/officeart/2005/8/layout/chevron2"/>
    <dgm:cxn modelId="{50970124-72F5-4986-885F-CED54878B382}" srcId="{38787D07-EDB9-48D8-A97C-79F7FE481EF1}" destId="{858162D6-21D9-4B4C-B24C-AF3CB688FE3B}" srcOrd="1" destOrd="0" parTransId="{43432255-4692-4459-AF01-CCA480E2A8FF}" sibTransId="{6B0D896C-2303-4F82-AB59-C2B480E35125}"/>
    <dgm:cxn modelId="{09AFCC7A-17C3-4F44-B164-2F02CD217C64}" srcId="{732A5180-AC88-4148-B18A-F8ECD11E6A8E}" destId="{350A8E79-335C-40EB-B1AC-9676EB49C6A4}" srcOrd="0" destOrd="0" parTransId="{5FBE00ED-041B-45B9-A5AC-1D0912C0F641}" sibTransId="{C8028DB6-3F13-42D9-8F6F-00FAE25DF93C}"/>
    <dgm:cxn modelId="{EEB3EA95-068F-4214-8BAB-E31A19F34C50}" type="presOf" srcId="{732A5180-AC88-4148-B18A-F8ECD11E6A8E}" destId="{281EF37C-9405-4CF3-9EA8-873E99A78FE1}" srcOrd="0" destOrd="0" presId="urn:microsoft.com/office/officeart/2005/8/layout/chevron2"/>
    <dgm:cxn modelId="{46761E3C-FE85-444C-88BE-57ED56835C4E}" srcId="{858162D6-21D9-4B4C-B24C-AF3CB688FE3B}" destId="{0C9DFC75-12CA-4780-915D-5E7F17216B29}" srcOrd="0" destOrd="0" parTransId="{98D4440C-0063-4C0A-B31F-965ECC92541D}" sibTransId="{F594FEF6-7E0C-4EFD-A27B-2CC4B8F9755E}"/>
    <dgm:cxn modelId="{4C3E140C-F716-44EA-A8FA-49D66DE5AA65}" srcId="{38787D07-EDB9-48D8-A97C-79F7FE481EF1}" destId="{C870C8AE-BCEE-4118-995B-CF4CC1F4E974}" srcOrd="2" destOrd="0" parTransId="{3F5024F6-5DAB-4D36-AC6A-86A1244DDDF0}" sibTransId="{ACE0D4D2-1CD3-417A-ADB3-E0D1EC94313F}"/>
    <dgm:cxn modelId="{3916F5A9-01BC-4CB8-A09D-55473EA319E9}" type="presOf" srcId="{350A8E79-335C-40EB-B1AC-9676EB49C6A4}" destId="{4B18D7EE-A0BD-4E01-959E-FBA24CA79E23}" srcOrd="0" destOrd="0" presId="urn:microsoft.com/office/officeart/2005/8/layout/chevron2"/>
    <dgm:cxn modelId="{16E90DDB-D5AE-4484-A68B-84A4B4CBD9D4}" type="presParOf" srcId="{49B7173F-930F-4A07-9DBF-D88DD68F199F}" destId="{0892EA22-6DAD-4C5F-8675-14D617ACB796}" srcOrd="0" destOrd="0" presId="urn:microsoft.com/office/officeart/2005/8/layout/chevron2"/>
    <dgm:cxn modelId="{143FC7E1-8A86-47AB-ACE0-A494CDC8AEBF}" type="presParOf" srcId="{0892EA22-6DAD-4C5F-8675-14D617ACB796}" destId="{0F5D265E-2857-482F-85E0-25D89B0E9C2F}" srcOrd="0" destOrd="0" presId="urn:microsoft.com/office/officeart/2005/8/layout/chevron2"/>
    <dgm:cxn modelId="{5A89A30A-8E47-47BB-98EC-0F595C5E2571}" type="presParOf" srcId="{0892EA22-6DAD-4C5F-8675-14D617ACB796}" destId="{6CD1B639-25CB-4B46-A823-BB110B110FC5}" srcOrd="1" destOrd="0" presId="urn:microsoft.com/office/officeart/2005/8/layout/chevron2"/>
    <dgm:cxn modelId="{AB9869A9-3FE5-4162-BC77-157036F85A75}" type="presParOf" srcId="{49B7173F-930F-4A07-9DBF-D88DD68F199F}" destId="{393A79E4-77F6-4FEE-9813-A3C575BE1BE6}" srcOrd="1" destOrd="0" presId="urn:microsoft.com/office/officeart/2005/8/layout/chevron2"/>
    <dgm:cxn modelId="{BA719F15-331B-492F-8E8D-4D48DF9E5796}" type="presParOf" srcId="{49B7173F-930F-4A07-9DBF-D88DD68F199F}" destId="{F588C9C4-ACBC-430E-8F59-93EF9E55C3CB}" srcOrd="2" destOrd="0" presId="urn:microsoft.com/office/officeart/2005/8/layout/chevron2"/>
    <dgm:cxn modelId="{E1D25742-F38D-4862-BD2F-F00CEF7D6CD0}" type="presParOf" srcId="{F588C9C4-ACBC-430E-8F59-93EF9E55C3CB}" destId="{C715587C-32E5-4E0A-95B5-5C4C38893DD2}" srcOrd="0" destOrd="0" presId="urn:microsoft.com/office/officeart/2005/8/layout/chevron2"/>
    <dgm:cxn modelId="{090E32B1-BAB9-4647-9E4A-10E6D231675C}" type="presParOf" srcId="{F588C9C4-ACBC-430E-8F59-93EF9E55C3CB}" destId="{5D1C7609-C347-48CE-8F28-F893D22E4A44}" srcOrd="1" destOrd="0" presId="urn:microsoft.com/office/officeart/2005/8/layout/chevron2"/>
    <dgm:cxn modelId="{710D041A-B811-45D0-B9E2-DCEEA82BAECE}" type="presParOf" srcId="{49B7173F-930F-4A07-9DBF-D88DD68F199F}" destId="{293F9B9D-FF71-4A5E-B265-877776B2AD86}" srcOrd="3" destOrd="0" presId="urn:microsoft.com/office/officeart/2005/8/layout/chevron2"/>
    <dgm:cxn modelId="{6C06BF4D-0C47-473D-BAE9-F3CFF831D029}" type="presParOf" srcId="{49B7173F-930F-4A07-9DBF-D88DD68F199F}" destId="{CE56FBB8-E395-49C3-90F9-52A19BCAA955}" srcOrd="4" destOrd="0" presId="urn:microsoft.com/office/officeart/2005/8/layout/chevron2"/>
    <dgm:cxn modelId="{DC60BE74-8BC0-4C75-9AEF-B383D6DBF6D3}" type="presParOf" srcId="{CE56FBB8-E395-49C3-90F9-52A19BCAA955}" destId="{E1D50642-B782-41AB-B628-7493DF08095A}" srcOrd="0" destOrd="0" presId="urn:microsoft.com/office/officeart/2005/8/layout/chevron2"/>
    <dgm:cxn modelId="{A0630CD8-1BA1-4802-BB0F-7BD8473A2CD9}" type="presParOf" srcId="{CE56FBB8-E395-49C3-90F9-52A19BCAA955}" destId="{BF19CB92-C30C-4DC7-84DE-77B704052848}" srcOrd="1" destOrd="0" presId="urn:microsoft.com/office/officeart/2005/8/layout/chevron2"/>
    <dgm:cxn modelId="{03EDE01A-48AE-4A75-BE16-92DB4847CD23}" type="presParOf" srcId="{49B7173F-930F-4A07-9DBF-D88DD68F199F}" destId="{A10735CD-AC6A-4190-9122-3EE52793D674}" srcOrd="5" destOrd="0" presId="urn:microsoft.com/office/officeart/2005/8/layout/chevron2"/>
    <dgm:cxn modelId="{75ABCD00-0D97-4807-9FE3-8560C711804D}" type="presParOf" srcId="{49B7173F-930F-4A07-9DBF-D88DD68F199F}" destId="{C17F02C3-A7C0-44B4-9AFE-154059EF92F7}" srcOrd="6" destOrd="0" presId="urn:microsoft.com/office/officeart/2005/8/layout/chevron2"/>
    <dgm:cxn modelId="{2EFE3F70-B3F7-487E-B7CC-DB093F756B9F}" type="presParOf" srcId="{C17F02C3-A7C0-44B4-9AFE-154059EF92F7}" destId="{281EF37C-9405-4CF3-9EA8-873E99A78FE1}" srcOrd="0" destOrd="0" presId="urn:microsoft.com/office/officeart/2005/8/layout/chevron2"/>
    <dgm:cxn modelId="{70C393A5-6C90-41F6-823E-C1106E77C48C}" type="presParOf" srcId="{C17F02C3-A7C0-44B4-9AFE-154059EF92F7}" destId="{4B18D7EE-A0BD-4E01-959E-FBA24CA79E2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48B8B2-2CA9-401B-A131-AA78075953E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0CF8A81D-2DCF-45BC-9357-1EC7CA91E86C}">
      <dgm:prSet phldrT="[Text]"/>
      <dgm:spPr/>
      <dgm:t>
        <a:bodyPr/>
        <a:lstStyle/>
        <a:p>
          <a:r>
            <a:rPr lang="en-US" dirty="0" smtClean="0"/>
            <a:t>Extract</a:t>
          </a:r>
          <a:endParaRPr lang="en-US" dirty="0"/>
        </a:p>
      </dgm:t>
    </dgm:pt>
    <dgm:pt modelId="{10049B27-BB22-49A9-9B9F-6CA61223ADCD}" type="parTrans" cxnId="{04D848A1-27F1-4E87-81C7-05A4723588CF}">
      <dgm:prSet/>
      <dgm:spPr/>
      <dgm:t>
        <a:bodyPr/>
        <a:lstStyle/>
        <a:p>
          <a:endParaRPr lang="en-US"/>
        </a:p>
      </dgm:t>
    </dgm:pt>
    <dgm:pt modelId="{8BEE3830-D0B9-437D-ABC2-043179B92082}" type="sibTrans" cxnId="{04D848A1-27F1-4E87-81C7-05A4723588CF}">
      <dgm:prSet/>
      <dgm:spPr/>
      <dgm:t>
        <a:bodyPr/>
        <a:lstStyle/>
        <a:p>
          <a:endParaRPr lang="en-US"/>
        </a:p>
      </dgm:t>
    </dgm:pt>
    <dgm:pt modelId="{82CE8C57-8B70-4FAD-AE38-8C0F77AD1389}">
      <dgm:prSet phldrT="[Text]"/>
      <dgm:spPr/>
      <dgm:t>
        <a:bodyPr/>
        <a:lstStyle/>
        <a:p>
          <a:r>
            <a:rPr lang="en-US" dirty="0" smtClean="0"/>
            <a:t>From the Wikipedia page.</a:t>
          </a:r>
          <a:endParaRPr lang="en-US" dirty="0"/>
        </a:p>
      </dgm:t>
    </dgm:pt>
    <dgm:pt modelId="{10AFC53D-1109-479D-856B-F4E4F6BE304A}" type="parTrans" cxnId="{417E2590-7DC9-4FC3-8BA3-782F53B3DDBD}">
      <dgm:prSet/>
      <dgm:spPr/>
      <dgm:t>
        <a:bodyPr/>
        <a:lstStyle/>
        <a:p>
          <a:endParaRPr lang="en-US"/>
        </a:p>
      </dgm:t>
    </dgm:pt>
    <dgm:pt modelId="{B72F9090-FA78-4725-811D-D679AE4765CB}" type="sibTrans" cxnId="{417E2590-7DC9-4FC3-8BA3-782F53B3DDBD}">
      <dgm:prSet/>
      <dgm:spPr/>
      <dgm:t>
        <a:bodyPr/>
        <a:lstStyle/>
        <a:p>
          <a:endParaRPr lang="en-US"/>
        </a:p>
      </dgm:t>
    </dgm:pt>
    <dgm:pt modelId="{FB25986C-8CFE-4AB7-88FC-7A0E1B0D7652}">
      <dgm:prSet phldrT="[Text]"/>
      <dgm:spPr/>
      <dgm:t>
        <a:bodyPr/>
        <a:lstStyle/>
        <a:p>
          <a:r>
            <a:rPr lang="en-US" dirty="0" smtClean="0"/>
            <a:t>Convert</a:t>
          </a:r>
          <a:endParaRPr lang="en-US" dirty="0"/>
        </a:p>
      </dgm:t>
    </dgm:pt>
    <dgm:pt modelId="{CFC12824-AC53-4051-9791-84D8836D569D}" type="parTrans" cxnId="{7C3758C3-FCE1-499B-A1FA-500BB239311B}">
      <dgm:prSet/>
      <dgm:spPr/>
      <dgm:t>
        <a:bodyPr/>
        <a:lstStyle/>
        <a:p>
          <a:endParaRPr lang="en-US"/>
        </a:p>
      </dgm:t>
    </dgm:pt>
    <dgm:pt modelId="{9F467A33-0DBD-4D1B-866E-F7F4F111D39E}" type="sibTrans" cxnId="{7C3758C3-FCE1-499B-A1FA-500BB239311B}">
      <dgm:prSet/>
      <dgm:spPr/>
      <dgm:t>
        <a:bodyPr/>
        <a:lstStyle/>
        <a:p>
          <a:endParaRPr lang="en-US"/>
        </a:p>
      </dgm:t>
    </dgm:pt>
    <dgm:pt modelId="{F0927C43-DE2D-431D-9FFC-01BF1D6D6262}">
      <dgm:prSet phldrT="[Text]"/>
      <dgm:spPr/>
      <dgm:t>
        <a:bodyPr/>
        <a:lstStyle/>
        <a:p>
          <a:r>
            <a:rPr lang="en-US" dirty="0" smtClean="0"/>
            <a:t>To BeautifulSoup4 parse-able format.</a:t>
          </a:r>
          <a:endParaRPr lang="en-US" dirty="0"/>
        </a:p>
      </dgm:t>
    </dgm:pt>
    <dgm:pt modelId="{6EDA3861-10E9-4740-A6DD-EB85FB0C0C2E}" type="parTrans" cxnId="{739B580A-0852-4DA3-96BB-C28284AE1491}">
      <dgm:prSet/>
      <dgm:spPr/>
      <dgm:t>
        <a:bodyPr/>
        <a:lstStyle/>
        <a:p>
          <a:endParaRPr lang="en-US"/>
        </a:p>
      </dgm:t>
    </dgm:pt>
    <dgm:pt modelId="{7B87330F-3CE5-418E-855B-56B2760C7A11}" type="sibTrans" cxnId="{739B580A-0852-4DA3-96BB-C28284AE1491}">
      <dgm:prSet/>
      <dgm:spPr/>
      <dgm:t>
        <a:bodyPr/>
        <a:lstStyle/>
        <a:p>
          <a:endParaRPr lang="en-US"/>
        </a:p>
      </dgm:t>
    </dgm:pt>
    <dgm:pt modelId="{80B89042-2210-43AB-BF59-974E82E9068D}">
      <dgm:prSet phldrT="[Text]"/>
      <dgm:spPr/>
      <dgm:t>
        <a:bodyPr/>
        <a:lstStyle/>
        <a:p>
          <a:r>
            <a:rPr lang="en-US" dirty="0" smtClean="0"/>
            <a:t>Clean</a:t>
          </a:r>
          <a:endParaRPr lang="en-US" dirty="0"/>
        </a:p>
      </dgm:t>
    </dgm:pt>
    <dgm:pt modelId="{F488E80E-49E7-41D1-B1E2-5E912CB63499}" type="parTrans" cxnId="{730B3F1C-695A-4141-8FE9-DF6144B30EE7}">
      <dgm:prSet/>
      <dgm:spPr/>
      <dgm:t>
        <a:bodyPr/>
        <a:lstStyle/>
        <a:p>
          <a:endParaRPr lang="en-US"/>
        </a:p>
      </dgm:t>
    </dgm:pt>
    <dgm:pt modelId="{B33F1E7E-22A3-407C-B62E-EE9D4FE21534}" type="sibTrans" cxnId="{730B3F1C-695A-4141-8FE9-DF6144B30EE7}">
      <dgm:prSet/>
      <dgm:spPr/>
      <dgm:t>
        <a:bodyPr/>
        <a:lstStyle/>
        <a:p>
          <a:endParaRPr lang="en-US"/>
        </a:p>
      </dgm:t>
    </dgm:pt>
    <dgm:pt modelId="{3B68C8F1-80F4-40A1-8DF9-0A186D6ECD2E}">
      <dgm:prSet phldrT="[Text]"/>
      <dgm:spPr/>
      <dgm:t>
        <a:bodyPr/>
        <a:lstStyle/>
        <a:p>
          <a:r>
            <a:rPr lang="en-US" dirty="0" smtClean="0"/>
            <a:t>Data for relevance in dictionary format.</a:t>
          </a:r>
          <a:endParaRPr lang="en-US" dirty="0"/>
        </a:p>
      </dgm:t>
    </dgm:pt>
    <dgm:pt modelId="{38B6159B-E68F-4050-AE0A-924788D26A0E}" type="parTrans" cxnId="{8822AA66-7406-4F61-91FA-CE0E526097C5}">
      <dgm:prSet/>
      <dgm:spPr/>
      <dgm:t>
        <a:bodyPr/>
        <a:lstStyle/>
        <a:p>
          <a:endParaRPr lang="en-US"/>
        </a:p>
      </dgm:t>
    </dgm:pt>
    <dgm:pt modelId="{76828D65-89B0-42C2-BEDD-B501DBABCF3C}" type="sibTrans" cxnId="{8822AA66-7406-4F61-91FA-CE0E526097C5}">
      <dgm:prSet/>
      <dgm:spPr/>
      <dgm:t>
        <a:bodyPr/>
        <a:lstStyle/>
        <a:p>
          <a:endParaRPr lang="en-US"/>
        </a:p>
      </dgm:t>
    </dgm:pt>
    <dgm:pt modelId="{40E0F695-FEE7-46CE-9C4A-27696CF81970}">
      <dgm:prSet phldrT="[Text]"/>
      <dgm:spPr/>
      <dgm:t>
        <a:bodyPr/>
        <a:lstStyle/>
        <a:p>
          <a:r>
            <a:rPr lang="en-US" dirty="0" smtClean="0"/>
            <a:t>Export</a:t>
          </a:r>
          <a:endParaRPr lang="en-US" dirty="0"/>
        </a:p>
      </dgm:t>
    </dgm:pt>
    <dgm:pt modelId="{4DABAF39-80FA-4AD3-AF8A-DEBB8E8109AB}" type="parTrans" cxnId="{0B509B4C-16B8-43A9-A5F8-BFD97F64EB02}">
      <dgm:prSet/>
      <dgm:spPr/>
      <dgm:t>
        <a:bodyPr/>
        <a:lstStyle/>
        <a:p>
          <a:endParaRPr lang="en-US"/>
        </a:p>
      </dgm:t>
    </dgm:pt>
    <dgm:pt modelId="{95E84C94-12AD-41AD-9729-78335EA04659}" type="sibTrans" cxnId="{0B509B4C-16B8-43A9-A5F8-BFD97F64EB02}">
      <dgm:prSet/>
      <dgm:spPr/>
      <dgm:t>
        <a:bodyPr/>
        <a:lstStyle/>
        <a:p>
          <a:endParaRPr lang="en-US"/>
        </a:p>
      </dgm:t>
    </dgm:pt>
    <dgm:pt modelId="{328812DD-67CE-491E-BE2B-1CDF4CB1D997}">
      <dgm:prSet phldrT="[Text]"/>
      <dgm:spPr/>
      <dgm:t>
        <a:bodyPr/>
        <a:lstStyle/>
        <a:p>
          <a:r>
            <a:rPr lang="en-US" dirty="0" smtClean="0"/>
            <a:t>in .csv format for further analysis.</a:t>
          </a:r>
          <a:endParaRPr lang="en-US" dirty="0"/>
        </a:p>
      </dgm:t>
    </dgm:pt>
    <dgm:pt modelId="{957B30EA-C0D0-4E2C-986E-066B188B410F}" type="parTrans" cxnId="{5497BC94-27A3-4058-BC1D-0AF5FED2C3B8}">
      <dgm:prSet/>
      <dgm:spPr/>
      <dgm:t>
        <a:bodyPr/>
        <a:lstStyle/>
        <a:p>
          <a:endParaRPr lang="en-US"/>
        </a:p>
      </dgm:t>
    </dgm:pt>
    <dgm:pt modelId="{184C76C2-518F-4799-BC3B-68A49B3ACAFF}" type="sibTrans" cxnId="{5497BC94-27A3-4058-BC1D-0AF5FED2C3B8}">
      <dgm:prSet/>
      <dgm:spPr/>
      <dgm:t>
        <a:bodyPr/>
        <a:lstStyle/>
        <a:p>
          <a:endParaRPr lang="en-US"/>
        </a:p>
      </dgm:t>
    </dgm:pt>
    <dgm:pt modelId="{52042EB3-EC3E-4E24-89B1-BBFE0DA96442}" type="pres">
      <dgm:prSet presAssocID="{A248B8B2-2CA9-401B-A131-AA78075953EC}" presName="linearFlow" presStyleCnt="0">
        <dgm:presLayoutVars>
          <dgm:dir/>
          <dgm:animLvl val="lvl"/>
          <dgm:resizeHandles val="exact"/>
        </dgm:presLayoutVars>
      </dgm:prSet>
      <dgm:spPr/>
    </dgm:pt>
    <dgm:pt modelId="{470EC6A2-CD44-4624-9064-2DD70B47728D}" type="pres">
      <dgm:prSet presAssocID="{0CF8A81D-2DCF-45BC-9357-1EC7CA91E86C}" presName="composite" presStyleCnt="0"/>
      <dgm:spPr/>
    </dgm:pt>
    <dgm:pt modelId="{FADB01E9-147D-4E5A-B484-AB60753BC6D0}" type="pres">
      <dgm:prSet presAssocID="{0CF8A81D-2DCF-45BC-9357-1EC7CA91E86C}" presName="parentText" presStyleLbl="alignNode1" presStyleIdx="0" presStyleCnt="4">
        <dgm:presLayoutVars>
          <dgm:chMax val="1"/>
          <dgm:bulletEnabled val="1"/>
        </dgm:presLayoutVars>
      </dgm:prSet>
      <dgm:spPr/>
    </dgm:pt>
    <dgm:pt modelId="{DB60E91F-DBED-4F14-A6FD-33500239440B}" type="pres">
      <dgm:prSet presAssocID="{0CF8A81D-2DCF-45BC-9357-1EC7CA91E86C}" presName="descendantText" presStyleLbl="alignAcc1" presStyleIdx="0" presStyleCnt="4">
        <dgm:presLayoutVars>
          <dgm:bulletEnabled val="1"/>
        </dgm:presLayoutVars>
      </dgm:prSet>
      <dgm:spPr/>
      <dgm:t>
        <a:bodyPr/>
        <a:lstStyle/>
        <a:p>
          <a:endParaRPr lang="en-US"/>
        </a:p>
      </dgm:t>
    </dgm:pt>
    <dgm:pt modelId="{28ECF59D-8F66-4EF3-AD83-2370C90BB450}" type="pres">
      <dgm:prSet presAssocID="{8BEE3830-D0B9-437D-ABC2-043179B92082}" presName="sp" presStyleCnt="0"/>
      <dgm:spPr/>
    </dgm:pt>
    <dgm:pt modelId="{01534587-B16F-4280-A5EC-FBAA595CF29B}" type="pres">
      <dgm:prSet presAssocID="{FB25986C-8CFE-4AB7-88FC-7A0E1B0D7652}" presName="composite" presStyleCnt="0"/>
      <dgm:spPr/>
    </dgm:pt>
    <dgm:pt modelId="{546DA17F-B7B7-484D-8FAF-2A82DA58053F}" type="pres">
      <dgm:prSet presAssocID="{FB25986C-8CFE-4AB7-88FC-7A0E1B0D7652}" presName="parentText" presStyleLbl="alignNode1" presStyleIdx="1" presStyleCnt="4">
        <dgm:presLayoutVars>
          <dgm:chMax val="1"/>
          <dgm:bulletEnabled val="1"/>
        </dgm:presLayoutVars>
      </dgm:prSet>
      <dgm:spPr/>
      <dgm:t>
        <a:bodyPr/>
        <a:lstStyle/>
        <a:p>
          <a:endParaRPr lang="en-US"/>
        </a:p>
      </dgm:t>
    </dgm:pt>
    <dgm:pt modelId="{F425894F-165D-4427-8F55-E4C193AA3FEB}" type="pres">
      <dgm:prSet presAssocID="{FB25986C-8CFE-4AB7-88FC-7A0E1B0D7652}" presName="descendantText" presStyleLbl="alignAcc1" presStyleIdx="1" presStyleCnt="4">
        <dgm:presLayoutVars>
          <dgm:bulletEnabled val="1"/>
        </dgm:presLayoutVars>
      </dgm:prSet>
      <dgm:spPr/>
      <dgm:t>
        <a:bodyPr/>
        <a:lstStyle/>
        <a:p>
          <a:endParaRPr lang="en-US"/>
        </a:p>
      </dgm:t>
    </dgm:pt>
    <dgm:pt modelId="{A807C346-CE32-40E2-8AA5-1C39D3A2B209}" type="pres">
      <dgm:prSet presAssocID="{9F467A33-0DBD-4D1B-866E-F7F4F111D39E}" presName="sp" presStyleCnt="0"/>
      <dgm:spPr/>
    </dgm:pt>
    <dgm:pt modelId="{17CD09A5-C123-4BB5-A40C-CC78A7BFBB33}" type="pres">
      <dgm:prSet presAssocID="{80B89042-2210-43AB-BF59-974E82E9068D}" presName="composite" presStyleCnt="0"/>
      <dgm:spPr/>
    </dgm:pt>
    <dgm:pt modelId="{DCC55C9B-2B77-4C04-8963-1A599D9B800D}" type="pres">
      <dgm:prSet presAssocID="{80B89042-2210-43AB-BF59-974E82E9068D}" presName="parentText" presStyleLbl="alignNode1" presStyleIdx="2" presStyleCnt="4">
        <dgm:presLayoutVars>
          <dgm:chMax val="1"/>
          <dgm:bulletEnabled val="1"/>
        </dgm:presLayoutVars>
      </dgm:prSet>
      <dgm:spPr/>
    </dgm:pt>
    <dgm:pt modelId="{0CF9A5A7-05BA-4035-BD80-C8986374C015}" type="pres">
      <dgm:prSet presAssocID="{80B89042-2210-43AB-BF59-974E82E9068D}" presName="descendantText" presStyleLbl="alignAcc1" presStyleIdx="2" presStyleCnt="4" custLinFactNeighborY="0">
        <dgm:presLayoutVars>
          <dgm:bulletEnabled val="1"/>
        </dgm:presLayoutVars>
      </dgm:prSet>
      <dgm:spPr/>
      <dgm:t>
        <a:bodyPr/>
        <a:lstStyle/>
        <a:p>
          <a:endParaRPr lang="en-US"/>
        </a:p>
      </dgm:t>
    </dgm:pt>
    <dgm:pt modelId="{90AA399A-6EA9-4E8D-8E9F-4F8F7DD8D82A}" type="pres">
      <dgm:prSet presAssocID="{B33F1E7E-22A3-407C-B62E-EE9D4FE21534}" presName="sp" presStyleCnt="0"/>
      <dgm:spPr/>
    </dgm:pt>
    <dgm:pt modelId="{1ABD721E-EFB0-47A6-9B84-4EA1459C913C}" type="pres">
      <dgm:prSet presAssocID="{40E0F695-FEE7-46CE-9C4A-27696CF81970}" presName="composite" presStyleCnt="0"/>
      <dgm:spPr/>
    </dgm:pt>
    <dgm:pt modelId="{26678E26-B509-438E-893C-12449FB6D916}" type="pres">
      <dgm:prSet presAssocID="{40E0F695-FEE7-46CE-9C4A-27696CF81970}" presName="parentText" presStyleLbl="alignNode1" presStyleIdx="3" presStyleCnt="4">
        <dgm:presLayoutVars>
          <dgm:chMax val="1"/>
          <dgm:bulletEnabled val="1"/>
        </dgm:presLayoutVars>
      </dgm:prSet>
      <dgm:spPr/>
    </dgm:pt>
    <dgm:pt modelId="{D75843D4-C689-4027-8D18-4D641FB888F0}" type="pres">
      <dgm:prSet presAssocID="{40E0F695-FEE7-46CE-9C4A-27696CF81970}" presName="descendantText" presStyleLbl="alignAcc1" presStyleIdx="3" presStyleCnt="4">
        <dgm:presLayoutVars>
          <dgm:bulletEnabled val="1"/>
        </dgm:presLayoutVars>
      </dgm:prSet>
      <dgm:spPr/>
      <dgm:t>
        <a:bodyPr/>
        <a:lstStyle/>
        <a:p>
          <a:endParaRPr lang="en-US"/>
        </a:p>
      </dgm:t>
    </dgm:pt>
  </dgm:ptLst>
  <dgm:cxnLst>
    <dgm:cxn modelId="{1BBACC34-0AB0-4077-9FB9-D9B0FF5888D4}" type="presOf" srcId="{A248B8B2-2CA9-401B-A131-AA78075953EC}" destId="{52042EB3-EC3E-4E24-89B1-BBFE0DA96442}" srcOrd="0" destOrd="0" presId="urn:microsoft.com/office/officeart/2005/8/layout/chevron2"/>
    <dgm:cxn modelId="{838C89CF-7482-46E9-9E5E-9396FDFA2A9E}" type="presOf" srcId="{80B89042-2210-43AB-BF59-974E82E9068D}" destId="{DCC55C9B-2B77-4C04-8963-1A599D9B800D}" srcOrd="0" destOrd="0" presId="urn:microsoft.com/office/officeart/2005/8/layout/chevron2"/>
    <dgm:cxn modelId="{5497BC94-27A3-4058-BC1D-0AF5FED2C3B8}" srcId="{40E0F695-FEE7-46CE-9C4A-27696CF81970}" destId="{328812DD-67CE-491E-BE2B-1CDF4CB1D997}" srcOrd="0" destOrd="0" parTransId="{957B30EA-C0D0-4E2C-986E-066B188B410F}" sibTransId="{184C76C2-518F-4799-BC3B-68A49B3ACAFF}"/>
    <dgm:cxn modelId="{739B580A-0852-4DA3-96BB-C28284AE1491}" srcId="{FB25986C-8CFE-4AB7-88FC-7A0E1B0D7652}" destId="{F0927C43-DE2D-431D-9FFC-01BF1D6D6262}" srcOrd="0" destOrd="0" parTransId="{6EDA3861-10E9-4740-A6DD-EB85FB0C0C2E}" sibTransId="{7B87330F-3CE5-418E-855B-56B2760C7A11}"/>
    <dgm:cxn modelId="{417E2590-7DC9-4FC3-8BA3-782F53B3DDBD}" srcId="{0CF8A81D-2DCF-45BC-9357-1EC7CA91E86C}" destId="{82CE8C57-8B70-4FAD-AE38-8C0F77AD1389}" srcOrd="0" destOrd="0" parTransId="{10AFC53D-1109-479D-856B-F4E4F6BE304A}" sibTransId="{B72F9090-FA78-4725-811D-D679AE4765CB}"/>
    <dgm:cxn modelId="{C152296B-7B96-4563-83B4-5A6FB606B991}" type="presOf" srcId="{82CE8C57-8B70-4FAD-AE38-8C0F77AD1389}" destId="{DB60E91F-DBED-4F14-A6FD-33500239440B}" srcOrd="0" destOrd="0" presId="urn:microsoft.com/office/officeart/2005/8/layout/chevron2"/>
    <dgm:cxn modelId="{8822AA66-7406-4F61-91FA-CE0E526097C5}" srcId="{80B89042-2210-43AB-BF59-974E82E9068D}" destId="{3B68C8F1-80F4-40A1-8DF9-0A186D6ECD2E}" srcOrd="0" destOrd="0" parTransId="{38B6159B-E68F-4050-AE0A-924788D26A0E}" sibTransId="{76828D65-89B0-42C2-BEDD-B501DBABCF3C}"/>
    <dgm:cxn modelId="{730B3F1C-695A-4141-8FE9-DF6144B30EE7}" srcId="{A248B8B2-2CA9-401B-A131-AA78075953EC}" destId="{80B89042-2210-43AB-BF59-974E82E9068D}" srcOrd="2" destOrd="0" parTransId="{F488E80E-49E7-41D1-B1E2-5E912CB63499}" sibTransId="{B33F1E7E-22A3-407C-B62E-EE9D4FE21534}"/>
    <dgm:cxn modelId="{A656A931-8BD3-45E5-B74A-C8A9FD4E1C41}" type="presOf" srcId="{FB25986C-8CFE-4AB7-88FC-7A0E1B0D7652}" destId="{546DA17F-B7B7-484D-8FAF-2A82DA58053F}" srcOrd="0" destOrd="0" presId="urn:microsoft.com/office/officeart/2005/8/layout/chevron2"/>
    <dgm:cxn modelId="{7C3758C3-FCE1-499B-A1FA-500BB239311B}" srcId="{A248B8B2-2CA9-401B-A131-AA78075953EC}" destId="{FB25986C-8CFE-4AB7-88FC-7A0E1B0D7652}" srcOrd="1" destOrd="0" parTransId="{CFC12824-AC53-4051-9791-84D8836D569D}" sibTransId="{9F467A33-0DBD-4D1B-866E-F7F4F111D39E}"/>
    <dgm:cxn modelId="{007CD400-E0DF-45D1-8AFD-F41CD6636C20}" type="presOf" srcId="{0CF8A81D-2DCF-45BC-9357-1EC7CA91E86C}" destId="{FADB01E9-147D-4E5A-B484-AB60753BC6D0}" srcOrd="0" destOrd="0" presId="urn:microsoft.com/office/officeart/2005/8/layout/chevron2"/>
    <dgm:cxn modelId="{6E5FABE3-5207-4143-BE49-2A1D70CC47F1}" type="presOf" srcId="{328812DD-67CE-491E-BE2B-1CDF4CB1D997}" destId="{D75843D4-C689-4027-8D18-4D641FB888F0}" srcOrd="0" destOrd="0" presId="urn:microsoft.com/office/officeart/2005/8/layout/chevron2"/>
    <dgm:cxn modelId="{04D848A1-27F1-4E87-81C7-05A4723588CF}" srcId="{A248B8B2-2CA9-401B-A131-AA78075953EC}" destId="{0CF8A81D-2DCF-45BC-9357-1EC7CA91E86C}" srcOrd="0" destOrd="0" parTransId="{10049B27-BB22-49A9-9B9F-6CA61223ADCD}" sibTransId="{8BEE3830-D0B9-437D-ABC2-043179B92082}"/>
    <dgm:cxn modelId="{751E0704-1D78-4DC0-AD63-F21D6D7B8FDC}" type="presOf" srcId="{3B68C8F1-80F4-40A1-8DF9-0A186D6ECD2E}" destId="{0CF9A5A7-05BA-4035-BD80-C8986374C015}" srcOrd="0" destOrd="0" presId="urn:microsoft.com/office/officeart/2005/8/layout/chevron2"/>
    <dgm:cxn modelId="{5FF6887F-5C91-43E0-9B01-181F45625CE0}" type="presOf" srcId="{F0927C43-DE2D-431D-9FFC-01BF1D6D6262}" destId="{F425894F-165D-4427-8F55-E4C193AA3FEB}" srcOrd="0" destOrd="0" presId="urn:microsoft.com/office/officeart/2005/8/layout/chevron2"/>
    <dgm:cxn modelId="{51F2E1D3-8719-403C-A522-86EFD34BB65F}" type="presOf" srcId="{40E0F695-FEE7-46CE-9C4A-27696CF81970}" destId="{26678E26-B509-438E-893C-12449FB6D916}" srcOrd="0" destOrd="0" presId="urn:microsoft.com/office/officeart/2005/8/layout/chevron2"/>
    <dgm:cxn modelId="{0B509B4C-16B8-43A9-A5F8-BFD97F64EB02}" srcId="{A248B8B2-2CA9-401B-A131-AA78075953EC}" destId="{40E0F695-FEE7-46CE-9C4A-27696CF81970}" srcOrd="3" destOrd="0" parTransId="{4DABAF39-80FA-4AD3-AF8A-DEBB8E8109AB}" sibTransId="{95E84C94-12AD-41AD-9729-78335EA04659}"/>
    <dgm:cxn modelId="{2FA4A541-9674-4247-97FA-092C6B94C0DA}" type="presParOf" srcId="{52042EB3-EC3E-4E24-89B1-BBFE0DA96442}" destId="{470EC6A2-CD44-4624-9064-2DD70B47728D}" srcOrd="0" destOrd="0" presId="urn:microsoft.com/office/officeart/2005/8/layout/chevron2"/>
    <dgm:cxn modelId="{1933B0AF-6823-4809-A095-EE0B134BFF08}" type="presParOf" srcId="{470EC6A2-CD44-4624-9064-2DD70B47728D}" destId="{FADB01E9-147D-4E5A-B484-AB60753BC6D0}" srcOrd="0" destOrd="0" presId="urn:microsoft.com/office/officeart/2005/8/layout/chevron2"/>
    <dgm:cxn modelId="{8DE03EA9-80DF-4376-8D39-1A8150C07FF2}" type="presParOf" srcId="{470EC6A2-CD44-4624-9064-2DD70B47728D}" destId="{DB60E91F-DBED-4F14-A6FD-33500239440B}" srcOrd="1" destOrd="0" presId="urn:microsoft.com/office/officeart/2005/8/layout/chevron2"/>
    <dgm:cxn modelId="{05BD8059-FA49-40E1-ACD2-C95A55DC67EA}" type="presParOf" srcId="{52042EB3-EC3E-4E24-89B1-BBFE0DA96442}" destId="{28ECF59D-8F66-4EF3-AD83-2370C90BB450}" srcOrd="1" destOrd="0" presId="urn:microsoft.com/office/officeart/2005/8/layout/chevron2"/>
    <dgm:cxn modelId="{80A434AE-B25C-4492-990E-B1C25075BC3B}" type="presParOf" srcId="{52042EB3-EC3E-4E24-89B1-BBFE0DA96442}" destId="{01534587-B16F-4280-A5EC-FBAA595CF29B}" srcOrd="2" destOrd="0" presId="urn:microsoft.com/office/officeart/2005/8/layout/chevron2"/>
    <dgm:cxn modelId="{120FF9D4-DA03-438A-B493-795549B5572F}" type="presParOf" srcId="{01534587-B16F-4280-A5EC-FBAA595CF29B}" destId="{546DA17F-B7B7-484D-8FAF-2A82DA58053F}" srcOrd="0" destOrd="0" presId="urn:microsoft.com/office/officeart/2005/8/layout/chevron2"/>
    <dgm:cxn modelId="{04D33ED4-C0BF-44E8-AF2F-E378225D313C}" type="presParOf" srcId="{01534587-B16F-4280-A5EC-FBAA595CF29B}" destId="{F425894F-165D-4427-8F55-E4C193AA3FEB}" srcOrd="1" destOrd="0" presId="urn:microsoft.com/office/officeart/2005/8/layout/chevron2"/>
    <dgm:cxn modelId="{FF899BCF-2956-4DC0-9212-CAD3821B3BD9}" type="presParOf" srcId="{52042EB3-EC3E-4E24-89B1-BBFE0DA96442}" destId="{A807C346-CE32-40E2-8AA5-1C39D3A2B209}" srcOrd="3" destOrd="0" presId="urn:microsoft.com/office/officeart/2005/8/layout/chevron2"/>
    <dgm:cxn modelId="{747834F9-DCAE-4897-A030-9DD9F4F0F573}" type="presParOf" srcId="{52042EB3-EC3E-4E24-89B1-BBFE0DA96442}" destId="{17CD09A5-C123-4BB5-A40C-CC78A7BFBB33}" srcOrd="4" destOrd="0" presId="urn:microsoft.com/office/officeart/2005/8/layout/chevron2"/>
    <dgm:cxn modelId="{0B0EC663-5C57-478F-B15A-0D6166820D60}" type="presParOf" srcId="{17CD09A5-C123-4BB5-A40C-CC78A7BFBB33}" destId="{DCC55C9B-2B77-4C04-8963-1A599D9B800D}" srcOrd="0" destOrd="0" presId="urn:microsoft.com/office/officeart/2005/8/layout/chevron2"/>
    <dgm:cxn modelId="{851543CB-4CE3-49E3-A66D-658CAE6ECDF0}" type="presParOf" srcId="{17CD09A5-C123-4BB5-A40C-CC78A7BFBB33}" destId="{0CF9A5A7-05BA-4035-BD80-C8986374C015}" srcOrd="1" destOrd="0" presId="urn:microsoft.com/office/officeart/2005/8/layout/chevron2"/>
    <dgm:cxn modelId="{79B2D512-4EF8-4BD7-9CD2-C9712DA20A84}" type="presParOf" srcId="{52042EB3-EC3E-4E24-89B1-BBFE0DA96442}" destId="{90AA399A-6EA9-4E8D-8E9F-4F8F7DD8D82A}" srcOrd="5" destOrd="0" presId="urn:microsoft.com/office/officeart/2005/8/layout/chevron2"/>
    <dgm:cxn modelId="{68BD49D5-C820-49BE-BA06-DE031C8B2028}" type="presParOf" srcId="{52042EB3-EC3E-4E24-89B1-BBFE0DA96442}" destId="{1ABD721E-EFB0-47A6-9B84-4EA1459C913C}" srcOrd="6" destOrd="0" presId="urn:microsoft.com/office/officeart/2005/8/layout/chevron2"/>
    <dgm:cxn modelId="{0C0DBF85-B7BA-45A7-85D8-DFFFAFF39D3B}" type="presParOf" srcId="{1ABD721E-EFB0-47A6-9B84-4EA1459C913C}" destId="{26678E26-B509-438E-893C-12449FB6D916}" srcOrd="0" destOrd="0" presId="urn:microsoft.com/office/officeart/2005/8/layout/chevron2"/>
    <dgm:cxn modelId="{F9C93E54-058B-44A6-BAF1-ADBC2FA53CDF}" type="presParOf" srcId="{1ABD721E-EFB0-47A6-9B84-4EA1459C913C}" destId="{D75843D4-C689-4027-8D18-4D641FB888F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D265E-2857-482F-85E0-25D89B0E9C2F}">
      <dsp:nvSpPr>
        <dsp:cNvPr id="0" name=""/>
        <dsp:cNvSpPr/>
      </dsp:nvSpPr>
      <dsp:spPr>
        <a:xfrm rot="5400000">
          <a:off x="-174396" y="174615"/>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Extract</a:t>
          </a:r>
          <a:endParaRPr lang="en-US" sz="1900" kern="1200" dirty="0"/>
        </a:p>
      </dsp:txBody>
      <dsp:txXfrm rot="-5400000">
        <a:off x="1" y="407144"/>
        <a:ext cx="813849" cy="348793"/>
      </dsp:txXfrm>
    </dsp:sp>
    <dsp:sp modelId="{6CD1B639-25CB-4B46-A823-BB110B110FC5}">
      <dsp:nvSpPr>
        <dsp:cNvPr id="0" name=""/>
        <dsp:cNvSpPr/>
      </dsp:nvSpPr>
      <dsp:spPr>
        <a:xfrm rot="5400000">
          <a:off x="2759566" y="-19454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Data from API request. </a:t>
          </a:r>
          <a:endParaRPr lang="en-US" sz="2300" kern="1200" dirty="0"/>
        </a:p>
      </dsp:txBody>
      <dsp:txXfrm rot="-5400000">
        <a:off x="813850" y="37111"/>
        <a:ext cx="4610259" cy="681935"/>
      </dsp:txXfrm>
    </dsp:sp>
    <dsp:sp modelId="{C715587C-32E5-4E0A-95B5-5C4C38893DD2}">
      <dsp:nvSpPr>
        <dsp:cNvPr id="0" name=""/>
        <dsp:cNvSpPr/>
      </dsp:nvSpPr>
      <dsp:spPr>
        <a:xfrm rot="5400000">
          <a:off x="-174396" y="1189213"/>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Convert</a:t>
          </a:r>
          <a:endParaRPr lang="en-US" sz="1900" kern="1200" dirty="0"/>
        </a:p>
      </dsp:txBody>
      <dsp:txXfrm rot="-5400000">
        <a:off x="1" y="1421742"/>
        <a:ext cx="813849" cy="348793"/>
      </dsp:txXfrm>
    </dsp:sp>
    <dsp:sp modelId="{5D1C7609-C347-48CE-8F28-F893D22E4A44}">
      <dsp:nvSpPr>
        <dsp:cNvPr id="0" name=""/>
        <dsp:cNvSpPr/>
      </dsp:nvSpPr>
      <dsp:spPr>
        <a:xfrm rot="5400000">
          <a:off x="2759566" y="-930899"/>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To .json  static files.</a:t>
          </a:r>
          <a:endParaRPr lang="en-US" sz="2300" kern="1200" dirty="0"/>
        </a:p>
      </dsp:txBody>
      <dsp:txXfrm rot="-5400000">
        <a:off x="813850" y="1051708"/>
        <a:ext cx="4610259" cy="681935"/>
      </dsp:txXfrm>
    </dsp:sp>
    <dsp:sp modelId="{E1D50642-B782-41AB-B628-7493DF08095A}">
      <dsp:nvSpPr>
        <dsp:cNvPr id="0" name=""/>
        <dsp:cNvSpPr/>
      </dsp:nvSpPr>
      <dsp:spPr>
        <a:xfrm rot="5400000">
          <a:off x="-174396" y="2203811"/>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Clean</a:t>
          </a:r>
          <a:endParaRPr lang="en-US" sz="1900" kern="1200" dirty="0"/>
        </a:p>
      </dsp:txBody>
      <dsp:txXfrm rot="-5400000">
        <a:off x="1" y="2436340"/>
        <a:ext cx="813849" cy="348793"/>
      </dsp:txXfrm>
    </dsp:sp>
    <dsp:sp modelId="{BF19CB92-C30C-4DC7-84DE-77B704052848}">
      <dsp:nvSpPr>
        <dsp:cNvPr id="0" name=""/>
        <dsp:cNvSpPr/>
      </dsp:nvSpPr>
      <dsp:spPr>
        <a:xfrm rot="5400000">
          <a:off x="2759566" y="83698"/>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Data for relevance in dictionary format.  </a:t>
          </a:r>
          <a:endParaRPr lang="en-US" sz="2300" kern="1200" dirty="0"/>
        </a:p>
      </dsp:txBody>
      <dsp:txXfrm rot="-5400000">
        <a:off x="813850" y="2066306"/>
        <a:ext cx="4610259" cy="681935"/>
      </dsp:txXfrm>
    </dsp:sp>
    <dsp:sp modelId="{281EF37C-9405-4CF3-9EA8-873E99A78FE1}">
      <dsp:nvSpPr>
        <dsp:cNvPr id="0" name=""/>
        <dsp:cNvSpPr/>
      </dsp:nvSpPr>
      <dsp:spPr>
        <a:xfrm rot="5400000">
          <a:off x="-174396" y="3218409"/>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Export</a:t>
          </a:r>
          <a:endParaRPr lang="en-US" sz="1900" kern="1200" dirty="0"/>
        </a:p>
      </dsp:txBody>
      <dsp:txXfrm rot="-5400000">
        <a:off x="1" y="3450938"/>
        <a:ext cx="813849" cy="348793"/>
      </dsp:txXfrm>
    </dsp:sp>
    <dsp:sp modelId="{4B18D7EE-A0BD-4E01-959E-FBA24CA79E23}">
      <dsp:nvSpPr>
        <dsp:cNvPr id="0" name=""/>
        <dsp:cNvSpPr/>
      </dsp:nvSpPr>
      <dsp:spPr>
        <a:xfrm rot="5400000">
          <a:off x="2759566" y="10982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in .csv format for further analysis.</a:t>
          </a:r>
          <a:endParaRPr lang="en-US" sz="2300" kern="1200" dirty="0"/>
        </a:p>
      </dsp:txBody>
      <dsp:txXfrm rot="-5400000">
        <a:off x="813850" y="3080904"/>
        <a:ext cx="4610259" cy="681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B01E9-147D-4E5A-B484-AB60753BC6D0}">
      <dsp:nvSpPr>
        <dsp:cNvPr id="0" name=""/>
        <dsp:cNvSpPr/>
      </dsp:nvSpPr>
      <dsp:spPr>
        <a:xfrm rot="5400000">
          <a:off x="-174396" y="174615"/>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Extract</a:t>
          </a:r>
          <a:endParaRPr lang="en-US" sz="1900" kern="1200" dirty="0"/>
        </a:p>
      </dsp:txBody>
      <dsp:txXfrm rot="-5400000">
        <a:off x="1" y="407144"/>
        <a:ext cx="813849" cy="348793"/>
      </dsp:txXfrm>
    </dsp:sp>
    <dsp:sp modelId="{DB60E91F-DBED-4F14-A6FD-33500239440B}">
      <dsp:nvSpPr>
        <dsp:cNvPr id="0" name=""/>
        <dsp:cNvSpPr/>
      </dsp:nvSpPr>
      <dsp:spPr>
        <a:xfrm rot="5400000">
          <a:off x="2759566" y="-19454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From the Wikipedia page.</a:t>
          </a:r>
          <a:endParaRPr lang="en-US" sz="2300" kern="1200" dirty="0"/>
        </a:p>
      </dsp:txBody>
      <dsp:txXfrm rot="-5400000">
        <a:off x="813850" y="37111"/>
        <a:ext cx="4610259" cy="681935"/>
      </dsp:txXfrm>
    </dsp:sp>
    <dsp:sp modelId="{546DA17F-B7B7-484D-8FAF-2A82DA58053F}">
      <dsp:nvSpPr>
        <dsp:cNvPr id="0" name=""/>
        <dsp:cNvSpPr/>
      </dsp:nvSpPr>
      <dsp:spPr>
        <a:xfrm rot="5400000">
          <a:off x="-174396" y="1189213"/>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Convert</a:t>
          </a:r>
          <a:endParaRPr lang="en-US" sz="1900" kern="1200" dirty="0"/>
        </a:p>
      </dsp:txBody>
      <dsp:txXfrm rot="-5400000">
        <a:off x="1" y="1421742"/>
        <a:ext cx="813849" cy="348793"/>
      </dsp:txXfrm>
    </dsp:sp>
    <dsp:sp modelId="{F425894F-165D-4427-8F55-E4C193AA3FEB}">
      <dsp:nvSpPr>
        <dsp:cNvPr id="0" name=""/>
        <dsp:cNvSpPr/>
      </dsp:nvSpPr>
      <dsp:spPr>
        <a:xfrm rot="5400000">
          <a:off x="2759566" y="-930899"/>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To BeautifulSoup4 parse-able format.</a:t>
          </a:r>
          <a:endParaRPr lang="en-US" sz="2300" kern="1200" dirty="0"/>
        </a:p>
      </dsp:txBody>
      <dsp:txXfrm rot="-5400000">
        <a:off x="813850" y="1051708"/>
        <a:ext cx="4610259" cy="681935"/>
      </dsp:txXfrm>
    </dsp:sp>
    <dsp:sp modelId="{DCC55C9B-2B77-4C04-8963-1A599D9B800D}">
      <dsp:nvSpPr>
        <dsp:cNvPr id="0" name=""/>
        <dsp:cNvSpPr/>
      </dsp:nvSpPr>
      <dsp:spPr>
        <a:xfrm rot="5400000">
          <a:off x="-174396" y="2203811"/>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Clean</a:t>
          </a:r>
          <a:endParaRPr lang="en-US" sz="1900" kern="1200" dirty="0"/>
        </a:p>
      </dsp:txBody>
      <dsp:txXfrm rot="-5400000">
        <a:off x="1" y="2436340"/>
        <a:ext cx="813849" cy="348793"/>
      </dsp:txXfrm>
    </dsp:sp>
    <dsp:sp modelId="{0CF9A5A7-05BA-4035-BD80-C8986374C015}">
      <dsp:nvSpPr>
        <dsp:cNvPr id="0" name=""/>
        <dsp:cNvSpPr/>
      </dsp:nvSpPr>
      <dsp:spPr>
        <a:xfrm rot="5400000">
          <a:off x="2759566" y="83698"/>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Data for relevance in dictionary format.</a:t>
          </a:r>
          <a:endParaRPr lang="en-US" sz="2300" kern="1200" dirty="0"/>
        </a:p>
      </dsp:txBody>
      <dsp:txXfrm rot="-5400000">
        <a:off x="813850" y="2066306"/>
        <a:ext cx="4610259" cy="681935"/>
      </dsp:txXfrm>
    </dsp:sp>
    <dsp:sp modelId="{26678E26-B509-438E-893C-12449FB6D916}">
      <dsp:nvSpPr>
        <dsp:cNvPr id="0" name=""/>
        <dsp:cNvSpPr/>
      </dsp:nvSpPr>
      <dsp:spPr>
        <a:xfrm rot="5400000">
          <a:off x="-174396" y="3218409"/>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Export</a:t>
          </a:r>
          <a:endParaRPr lang="en-US" sz="1900" kern="1200" dirty="0"/>
        </a:p>
      </dsp:txBody>
      <dsp:txXfrm rot="-5400000">
        <a:off x="1" y="3450938"/>
        <a:ext cx="813849" cy="348793"/>
      </dsp:txXfrm>
    </dsp:sp>
    <dsp:sp modelId="{D75843D4-C689-4027-8D18-4D641FB888F0}">
      <dsp:nvSpPr>
        <dsp:cNvPr id="0" name=""/>
        <dsp:cNvSpPr/>
      </dsp:nvSpPr>
      <dsp:spPr>
        <a:xfrm rot="5400000">
          <a:off x="2759566" y="10982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in .csv format for further analysis.</a:t>
          </a:r>
          <a:endParaRPr lang="en-US" sz="2300" kern="1200" dirty="0"/>
        </a:p>
      </dsp:txBody>
      <dsp:txXfrm rot="-5400000">
        <a:off x="813850" y="3080904"/>
        <a:ext cx="4610259" cy="68193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9/13/2021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1/ED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2/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2/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3/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rster/IBM-Data-Science-Capstone-Project/blob/master/Week%204/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hyperlink" Target="https://github.com/Tarster/IBM-Data-Science-Capstone-Project/blob/master/Week%204/Machine%20Learning%20Prediction.ipyn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Tarster/IBM-Data-Science-Capstone-Project/blob/master/Week%201/Capstone%20Project.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Tarster/IBM-Data-Science-Capstone-Project/blob/master/Week%201/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Tarun</a:t>
            </a:r>
          </a:p>
          <a:p>
            <a:r>
              <a:rPr lang="en-US" dirty="0" smtClean="0">
                <a:solidFill>
                  <a:schemeClr val="bg2"/>
                </a:solidFill>
                <a:latin typeface="Abadi"/>
                <a:ea typeface="SF Pro" pitchFamily="2" charset="0"/>
                <a:cs typeface="SF Pro" pitchFamily="2" charset="0"/>
              </a:rPr>
              <a:t>9-13-2021</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83189" cy="4351338"/>
          </a:xfrm>
          <a:prstGeom prst="rect">
            <a:avLst/>
          </a:prstGeom>
        </p:spPr>
        <p:txBody>
          <a:bodyPr/>
          <a:lstStyle/>
          <a:p>
            <a:pPr marL="457200" indent="-457200" algn="just">
              <a:buAutoNum type="arabicPeriod"/>
            </a:pPr>
            <a:r>
              <a:rPr lang="en-GB" sz="2200" dirty="0" smtClean="0">
                <a:solidFill>
                  <a:srgbClr val="0B49CB"/>
                </a:solidFill>
                <a:latin typeface="Abadi" panose="020B0604020104020204" pitchFamily="34" charset="0"/>
              </a:rPr>
              <a:t>Calculate </a:t>
            </a:r>
            <a:r>
              <a:rPr lang="en-GB" sz="2200" dirty="0">
                <a:solidFill>
                  <a:srgbClr val="0B49CB"/>
                </a:solidFill>
                <a:latin typeface="Abadi" panose="020B0604020104020204" pitchFamily="34" charset="0"/>
              </a:rPr>
              <a:t>the number of launches per </a:t>
            </a:r>
            <a:r>
              <a:rPr lang="en-GB" sz="2200" dirty="0" smtClean="0">
                <a:solidFill>
                  <a:srgbClr val="0B49CB"/>
                </a:solidFill>
                <a:latin typeface="Abadi" panose="020B0604020104020204" pitchFamily="34" charset="0"/>
              </a:rPr>
              <a:t>site.</a:t>
            </a:r>
          </a:p>
          <a:p>
            <a:pPr marL="457200" indent="-457200" algn="just">
              <a:buAutoNum type="arabicPeriod"/>
            </a:pPr>
            <a:r>
              <a:rPr lang="en-GB" sz="2200" dirty="0" smtClean="0">
                <a:solidFill>
                  <a:srgbClr val="0B49CB"/>
                </a:solidFill>
                <a:latin typeface="Abadi" panose="020B0604020104020204" pitchFamily="34" charset="0"/>
              </a:rPr>
              <a:t>Number </a:t>
            </a:r>
            <a:r>
              <a:rPr lang="en-GB" sz="2200" dirty="0">
                <a:solidFill>
                  <a:srgbClr val="0B49CB"/>
                </a:solidFill>
                <a:latin typeface="Abadi" panose="020B0604020104020204" pitchFamily="34" charset="0"/>
              </a:rPr>
              <a:t>of occurrence of each </a:t>
            </a:r>
            <a:r>
              <a:rPr lang="en-GB" sz="2200" dirty="0" smtClean="0">
                <a:solidFill>
                  <a:srgbClr val="0B49CB"/>
                </a:solidFill>
                <a:latin typeface="Abadi" panose="020B0604020104020204" pitchFamily="34" charset="0"/>
              </a:rPr>
              <a:t>orbit.</a:t>
            </a:r>
          </a:p>
          <a:p>
            <a:pPr marL="457200" indent="-457200" algn="just">
              <a:buAutoNum type="arabicPeriod"/>
            </a:pPr>
            <a:r>
              <a:rPr lang="en-GB" sz="2200" dirty="0" smtClean="0">
                <a:solidFill>
                  <a:srgbClr val="0B49CB"/>
                </a:solidFill>
                <a:latin typeface="Abadi" panose="020B0604020104020204" pitchFamily="34" charset="0"/>
              </a:rPr>
              <a:t>Number </a:t>
            </a:r>
            <a:r>
              <a:rPr lang="en-GB" sz="2200" dirty="0">
                <a:solidFill>
                  <a:srgbClr val="0B49CB"/>
                </a:solidFill>
                <a:latin typeface="Abadi" panose="020B0604020104020204" pitchFamily="34" charset="0"/>
              </a:rPr>
              <a:t>of occurrences of outcome per </a:t>
            </a:r>
            <a:r>
              <a:rPr lang="en-GB" sz="2200" dirty="0" smtClean="0">
                <a:solidFill>
                  <a:srgbClr val="0B49CB"/>
                </a:solidFill>
                <a:latin typeface="Abadi" panose="020B0604020104020204" pitchFamily="34" charset="0"/>
              </a:rPr>
              <a:t>orbit.</a:t>
            </a:r>
          </a:p>
          <a:p>
            <a:pPr marL="457200" indent="-457200" algn="just">
              <a:buAutoNum type="arabicPeriod"/>
            </a:pPr>
            <a:r>
              <a:rPr lang="en-GB" sz="2200" dirty="0" smtClean="0">
                <a:solidFill>
                  <a:srgbClr val="0B49CB"/>
                </a:solidFill>
                <a:latin typeface="Abadi" panose="020B0604020104020204" pitchFamily="34" charset="0"/>
              </a:rPr>
              <a:t>Create </a:t>
            </a:r>
            <a:r>
              <a:rPr lang="en-GB" sz="2200" dirty="0">
                <a:solidFill>
                  <a:srgbClr val="0B49CB"/>
                </a:solidFill>
                <a:latin typeface="Abadi" panose="020B0604020104020204" pitchFamily="34" charset="0"/>
              </a:rPr>
              <a:t>landing outcome </a:t>
            </a:r>
            <a:r>
              <a:rPr lang="en-GB" sz="2200" dirty="0" smtClean="0">
                <a:solidFill>
                  <a:srgbClr val="0B49CB"/>
                </a:solidFill>
                <a:latin typeface="Abadi" panose="020B0604020104020204" pitchFamily="34" charset="0"/>
              </a:rPr>
              <a:t>label.</a:t>
            </a:r>
            <a:endParaRPr lang="en-GB" sz="2200" dirty="0">
              <a:solidFill>
                <a:srgbClr val="0B49CB"/>
              </a:solidFill>
              <a:latin typeface="Abadi" panose="020B0604020104020204" pitchFamily="34" charset="0"/>
            </a:endParaRPr>
          </a:p>
          <a:p>
            <a:pPr marL="0" indent="0">
              <a:buNone/>
            </a:pPr>
            <a:endParaRPr lang="en-GB" sz="2200" dirty="0" smtClean="0">
              <a:solidFill>
                <a:schemeClr val="accent3">
                  <a:lumMod val="25000"/>
                </a:schemeClr>
              </a:solidFill>
              <a:latin typeface="Abadi" panose="020B0604020104020204" pitchFamily="34" charset="0"/>
              <a:hlinkClick r:id="rId3"/>
            </a:endParaRPr>
          </a:p>
          <a:p>
            <a:pPr marL="0" indent="0">
              <a:buNone/>
            </a:pPr>
            <a:r>
              <a:rPr lang="en-GB" sz="2200" dirty="0" smtClean="0">
                <a:solidFill>
                  <a:schemeClr val="accent3">
                    <a:lumMod val="25000"/>
                  </a:schemeClr>
                </a:solidFill>
                <a:latin typeface="Abadi" panose="020B0604020104020204" pitchFamily="34" charset="0"/>
                <a:hlinkClick r:id="rId3"/>
              </a:rPr>
              <a:t>GitHub</a:t>
            </a:r>
            <a:endParaRPr lang="en-GB"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6" name="Picture 2" descr="https://camo.githubusercontent.com/e8e1936b908e5aeee60c0685f510d403dc94a6ea/68747470733a2f2f63662d636f75727365732d646174612e73332e75732e636c6f75642d6f626a6563742d73746f726167652e617070646f6d61696e2e636c6f75642f49424d446576656c6f706572536b696c6c734e6574776f726b2d445330373031454e2d536b696c6c734e6574776f726b2f6170692f496d616765732f4f72626974732e706e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680" y="1480186"/>
            <a:ext cx="4202146" cy="27787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970679" y="4552950"/>
            <a:ext cx="4314931" cy="369332"/>
          </a:xfrm>
          <a:prstGeom prst="rect">
            <a:avLst/>
          </a:prstGeom>
          <a:noFill/>
        </p:spPr>
        <p:txBody>
          <a:bodyPr wrap="square" rtlCol="0">
            <a:spAutoFit/>
          </a:bodyPr>
          <a:lstStyle/>
          <a:p>
            <a:r>
              <a:rPr lang="en-US" dirty="0" smtClean="0"/>
              <a:t>Different orbits in which flight can launched.</a:t>
            </a:r>
            <a:endParaRPr lang="en-IN" dirty="0"/>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1501" y="5140222"/>
            <a:ext cx="1503436" cy="532202"/>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22920"/>
            <a:ext cx="10791825" cy="248374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876" y="4106661"/>
            <a:ext cx="3636886" cy="259932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2775" y="4106661"/>
            <a:ext cx="3883933" cy="2599324"/>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9225"/>
            <a:ext cx="10240890" cy="5007986"/>
          </a:xfrm>
          <a:prstGeom prst="rect">
            <a:avLst/>
          </a:prstGeom>
        </p:spPr>
        <p:txBody>
          <a:bodyPr lIns="91440" tIns="45720" rIns="91440" bIns="45720" anchor="t"/>
          <a:lstStyle/>
          <a:p>
            <a:pPr algn="just">
              <a:lnSpc>
                <a:spcPct val="100000"/>
              </a:lnSpc>
              <a:spcBef>
                <a:spcPts val="1400"/>
              </a:spcBef>
            </a:pPr>
            <a:r>
              <a:rPr lang="en-GB" sz="1600" dirty="0" smtClean="0">
                <a:solidFill>
                  <a:srgbClr val="0B49CB"/>
                </a:solidFill>
                <a:latin typeface="Abadi"/>
              </a:rPr>
              <a:t>Display </a:t>
            </a:r>
            <a:r>
              <a:rPr lang="en-GB" sz="1600" dirty="0">
                <a:solidFill>
                  <a:srgbClr val="0B49CB"/>
                </a:solidFill>
                <a:latin typeface="Abadi"/>
              </a:rPr>
              <a:t>the names of the unique launch sites in the space </a:t>
            </a:r>
            <a:r>
              <a:rPr lang="en-GB" sz="1600" dirty="0" smtClean="0">
                <a:solidFill>
                  <a:srgbClr val="0B49CB"/>
                </a:solidFill>
                <a:latin typeface="Abadi"/>
              </a:rPr>
              <a:t>mission.</a:t>
            </a:r>
            <a:endParaRPr lang="en-GB" sz="1600" dirty="0">
              <a:solidFill>
                <a:srgbClr val="0B49CB"/>
              </a:solidFill>
              <a:latin typeface="Abadi"/>
            </a:endParaRPr>
          </a:p>
          <a:p>
            <a:pPr algn="just">
              <a:lnSpc>
                <a:spcPct val="100000"/>
              </a:lnSpc>
              <a:spcBef>
                <a:spcPts val="1400"/>
              </a:spcBef>
            </a:pPr>
            <a:r>
              <a:rPr lang="en-GB" sz="1600" dirty="0" smtClean="0">
                <a:solidFill>
                  <a:srgbClr val="0B49CB"/>
                </a:solidFill>
                <a:latin typeface="Abadi"/>
              </a:rPr>
              <a:t>Display </a:t>
            </a:r>
            <a:r>
              <a:rPr lang="en-GB" sz="1600" dirty="0">
                <a:solidFill>
                  <a:srgbClr val="0B49CB"/>
                </a:solidFill>
                <a:latin typeface="Abadi"/>
              </a:rPr>
              <a:t>5 records where launch sites begin with the string </a:t>
            </a:r>
            <a:r>
              <a:rPr lang="en-GB" sz="1600" dirty="0" smtClean="0">
                <a:solidFill>
                  <a:srgbClr val="0B49CB"/>
                </a:solidFill>
                <a:latin typeface="Abadi"/>
              </a:rPr>
              <a:t>‘CCA’ .</a:t>
            </a:r>
            <a:endParaRPr lang="en-GB" sz="1600" dirty="0">
              <a:solidFill>
                <a:srgbClr val="0B49CB"/>
              </a:solidFill>
              <a:latin typeface="Abadi"/>
            </a:endParaRPr>
          </a:p>
          <a:p>
            <a:pPr algn="just">
              <a:lnSpc>
                <a:spcPct val="100000"/>
              </a:lnSpc>
              <a:spcBef>
                <a:spcPts val="1400"/>
              </a:spcBef>
            </a:pPr>
            <a:r>
              <a:rPr lang="en-GB" sz="1600" dirty="0">
                <a:solidFill>
                  <a:srgbClr val="0B49CB"/>
                </a:solidFill>
                <a:latin typeface="Abadi"/>
              </a:rPr>
              <a:t>Display the total payload mass carried by boosters launched by </a:t>
            </a:r>
            <a:r>
              <a:rPr lang="en-GB" sz="1600" dirty="0" smtClean="0">
                <a:solidFill>
                  <a:srgbClr val="0B49CB"/>
                </a:solidFill>
                <a:latin typeface="Abadi"/>
              </a:rPr>
              <a:t>NASA.</a:t>
            </a:r>
            <a:endParaRPr lang="en-GB" sz="1600" dirty="0">
              <a:solidFill>
                <a:srgbClr val="0B49CB"/>
              </a:solidFill>
              <a:latin typeface="Abadi"/>
            </a:endParaRPr>
          </a:p>
          <a:p>
            <a:pPr algn="just">
              <a:lnSpc>
                <a:spcPct val="100000"/>
              </a:lnSpc>
              <a:spcBef>
                <a:spcPts val="1400"/>
              </a:spcBef>
            </a:pPr>
            <a:r>
              <a:rPr lang="en-GB" sz="1600" dirty="0">
                <a:solidFill>
                  <a:srgbClr val="0B49CB"/>
                </a:solidFill>
                <a:latin typeface="Abadi"/>
              </a:rPr>
              <a:t>Display average payload mass carried by booster version </a:t>
            </a:r>
            <a:r>
              <a:rPr lang="en-GB" sz="1600" dirty="0" smtClean="0">
                <a:solidFill>
                  <a:srgbClr val="0B49CB"/>
                </a:solidFill>
                <a:latin typeface="Abadi"/>
              </a:rPr>
              <a:t>‘F9 v1.1’.</a:t>
            </a:r>
            <a:endParaRPr lang="en-GB" sz="1600" dirty="0">
              <a:solidFill>
                <a:srgbClr val="0B49CB"/>
              </a:solidFill>
              <a:latin typeface="Abadi"/>
            </a:endParaRPr>
          </a:p>
          <a:p>
            <a:pPr algn="just">
              <a:lnSpc>
                <a:spcPct val="100000"/>
              </a:lnSpc>
              <a:spcBef>
                <a:spcPts val="1400"/>
              </a:spcBef>
            </a:pPr>
            <a:r>
              <a:rPr lang="en-GB" sz="1600" dirty="0">
                <a:solidFill>
                  <a:srgbClr val="0B49CB"/>
                </a:solidFill>
                <a:latin typeface="Abadi"/>
              </a:rPr>
              <a:t>List the date when the first successful landing outcome in ground pad was </a:t>
            </a:r>
            <a:r>
              <a:rPr lang="en-GB" sz="1600" dirty="0" smtClean="0">
                <a:solidFill>
                  <a:srgbClr val="0B49CB"/>
                </a:solidFill>
                <a:latin typeface="Abadi"/>
              </a:rPr>
              <a:t>achieved.</a:t>
            </a:r>
            <a:endParaRPr lang="en-GB" sz="1600" dirty="0">
              <a:solidFill>
                <a:srgbClr val="0B49CB"/>
              </a:solidFill>
              <a:latin typeface="Abadi"/>
            </a:endParaRPr>
          </a:p>
          <a:p>
            <a:pPr algn="just">
              <a:lnSpc>
                <a:spcPct val="100000"/>
              </a:lnSpc>
              <a:spcBef>
                <a:spcPts val="1400"/>
              </a:spcBef>
            </a:pPr>
            <a:r>
              <a:rPr lang="en-GB" sz="1600" dirty="0">
                <a:solidFill>
                  <a:srgbClr val="0B49CB"/>
                </a:solidFill>
                <a:latin typeface="Abadi"/>
              </a:rPr>
              <a:t>List the names of the boosters which have success in drone ship and have payload mass greater than 4000 </a:t>
            </a:r>
            <a:r>
              <a:rPr lang="en-GB" sz="1600" dirty="0" smtClean="0">
                <a:solidFill>
                  <a:srgbClr val="0B49CB"/>
                </a:solidFill>
                <a:latin typeface="Abadi"/>
              </a:rPr>
              <a:t>but less than 6000.</a:t>
            </a:r>
            <a:endParaRPr lang="en-GB" sz="1600" dirty="0">
              <a:solidFill>
                <a:srgbClr val="0B49CB"/>
              </a:solidFill>
              <a:latin typeface="Abadi"/>
            </a:endParaRPr>
          </a:p>
          <a:p>
            <a:pPr algn="just">
              <a:lnSpc>
                <a:spcPct val="100000"/>
              </a:lnSpc>
              <a:spcBef>
                <a:spcPts val="1400"/>
              </a:spcBef>
            </a:pPr>
            <a:r>
              <a:rPr lang="en-GB" sz="1600" dirty="0">
                <a:solidFill>
                  <a:srgbClr val="0B49CB"/>
                </a:solidFill>
                <a:latin typeface="Abadi"/>
              </a:rPr>
              <a:t>List the total number of successful and failure mission </a:t>
            </a:r>
            <a:r>
              <a:rPr lang="en-GB" sz="1600" dirty="0" smtClean="0">
                <a:solidFill>
                  <a:srgbClr val="0B49CB"/>
                </a:solidFill>
                <a:latin typeface="Abadi"/>
              </a:rPr>
              <a:t>outcomes.</a:t>
            </a:r>
            <a:endParaRPr lang="en-GB" sz="1600" dirty="0">
              <a:solidFill>
                <a:srgbClr val="0B49CB"/>
              </a:solidFill>
              <a:latin typeface="Abadi"/>
            </a:endParaRPr>
          </a:p>
          <a:p>
            <a:pPr algn="just">
              <a:lnSpc>
                <a:spcPct val="100000"/>
              </a:lnSpc>
              <a:spcBef>
                <a:spcPts val="1400"/>
              </a:spcBef>
            </a:pPr>
            <a:r>
              <a:rPr lang="en-GB" sz="1600" dirty="0">
                <a:solidFill>
                  <a:srgbClr val="0B49CB"/>
                </a:solidFill>
                <a:latin typeface="Abadi"/>
              </a:rPr>
              <a:t>List the names of the </a:t>
            </a:r>
            <a:r>
              <a:rPr lang="en-GB" sz="1600" dirty="0" smtClean="0">
                <a:solidFill>
                  <a:srgbClr val="0B49CB"/>
                </a:solidFill>
                <a:latin typeface="Abadi"/>
              </a:rPr>
              <a:t>booster versions </a:t>
            </a:r>
            <a:r>
              <a:rPr lang="en-GB" sz="1600" dirty="0">
                <a:solidFill>
                  <a:srgbClr val="0B49CB"/>
                </a:solidFill>
                <a:latin typeface="Abadi"/>
              </a:rPr>
              <a:t>which have carried the maximum payload </a:t>
            </a:r>
            <a:r>
              <a:rPr lang="en-GB" sz="1600" dirty="0" smtClean="0">
                <a:solidFill>
                  <a:srgbClr val="0B49CB"/>
                </a:solidFill>
                <a:latin typeface="Abadi"/>
              </a:rPr>
              <a:t>mass.</a:t>
            </a:r>
          </a:p>
          <a:p>
            <a:pPr algn="just">
              <a:lnSpc>
                <a:spcPct val="100000"/>
              </a:lnSpc>
              <a:spcBef>
                <a:spcPts val="1400"/>
              </a:spcBef>
            </a:pPr>
            <a:r>
              <a:rPr lang="en-GB" sz="1600" dirty="0" smtClean="0">
                <a:solidFill>
                  <a:srgbClr val="0B49CB"/>
                </a:solidFill>
                <a:latin typeface="Abadi"/>
              </a:rPr>
              <a:t>List </a:t>
            </a:r>
            <a:r>
              <a:rPr lang="en-GB" sz="1600" dirty="0">
                <a:solidFill>
                  <a:srgbClr val="0B49CB"/>
                </a:solidFill>
                <a:latin typeface="Abadi"/>
              </a:rPr>
              <a:t>the failed </a:t>
            </a:r>
            <a:r>
              <a:rPr lang="en-GB" sz="1600" dirty="0" smtClean="0">
                <a:solidFill>
                  <a:srgbClr val="0B49CB"/>
                </a:solidFill>
                <a:latin typeface="Abadi"/>
              </a:rPr>
              <a:t>landing outcomes </a:t>
            </a:r>
            <a:r>
              <a:rPr lang="en-GB" sz="1600" dirty="0">
                <a:solidFill>
                  <a:srgbClr val="0B49CB"/>
                </a:solidFill>
                <a:latin typeface="Abadi"/>
              </a:rPr>
              <a:t>in drone ship, their booster versions, and launch site names for in year </a:t>
            </a:r>
            <a:r>
              <a:rPr lang="en-GB" sz="1600" dirty="0" smtClean="0">
                <a:solidFill>
                  <a:srgbClr val="0B49CB"/>
                </a:solidFill>
                <a:latin typeface="Abadi"/>
              </a:rPr>
              <a:t>2015.</a:t>
            </a:r>
            <a:endParaRPr lang="en-GB" sz="1600" dirty="0">
              <a:solidFill>
                <a:srgbClr val="0B49CB"/>
              </a:solidFill>
              <a:latin typeface="Abadi"/>
            </a:endParaRPr>
          </a:p>
          <a:p>
            <a:pPr algn="just">
              <a:lnSpc>
                <a:spcPct val="100000"/>
              </a:lnSpc>
              <a:spcBef>
                <a:spcPts val="1400"/>
              </a:spcBef>
            </a:pPr>
            <a:r>
              <a:rPr lang="en-GB" sz="1600" dirty="0">
                <a:solidFill>
                  <a:srgbClr val="0B49CB"/>
                </a:solidFill>
                <a:latin typeface="Abadi"/>
              </a:rPr>
              <a:t>Rank the count of landing outcomes (such as Failure (drone ship) or Success (ground pad)) between the </a:t>
            </a:r>
            <a:r>
              <a:rPr lang="en-GB" sz="1600" dirty="0" smtClean="0">
                <a:solidFill>
                  <a:srgbClr val="0B49CB"/>
                </a:solidFill>
                <a:latin typeface="Abadi"/>
              </a:rPr>
              <a:t>date 2010 06 </a:t>
            </a:r>
            <a:r>
              <a:rPr lang="en-GB" sz="1600" dirty="0">
                <a:solidFill>
                  <a:srgbClr val="0B49CB"/>
                </a:solidFill>
                <a:latin typeface="Abadi"/>
              </a:rPr>
              <a:t>04 and 2017 03 20 , in descending </a:t>
            </a:r>
            <a:r>
              <a:rPr lang="en-GB" sz="1600" dirty="0" smtClean="0">
                <a:solidFill>
                  <a:srgbClr val="0B49CB"/>
                </a:solidFill>
                <a:latin typeface="Abadi"/>
              </a:rPr>
              <a:t>order.</a:t>
            </a:r>
            <a:endParaRPr lang="en-US" dirty="0"/>
          </a:p>
          <a:p>
            <a:pPr>
              <a:lnSpc>
                <a:spcPct val="100000"/>
              </a:lnSpc>
              <a:spcBef>
                <a:spcPts val="1400"/>
              </a:spcBef>
            </a:pPr>
            <a:r>
              <a:rPr lang="en-US" sz="1600" dirty="0" smtClean="0">
                <a:solidFill>
                  <a:srgbClr val="0B49CB"/>
                </a:solidFill>
                <a:latin typeface="Abadi"/>
                <a:hlinkClick r:id="rId3"/>
              </a:rPr>
              <a:t>GitHub</a:t>
            </a:r>
            <a:endParaRPr lang="en-GB" sz="1600" dirty="0" smtClean="0">
              <a:solidFill>
                <a:srgbClr val="0B49CB"/>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Map objects which are created and added to the folium map are given </a:t>
            </a:r>
            <a:r>
              <a:rPr lang="en-GB" sz="2200" dirty="0" smtClean="0">
                <a:solidFill>
                  <a:schemeClr val="accent3">
                    <a:lumMod val="25000"/>
                  </a:schemeClr>
                </a:solidFill>
                <a:latin typeface="Abadi" panose="020B0604020104020204" pitchFamily="34" charset="0"/>
              </a:rPr>
              <a:t>below:</a:t>
            </a:r>
            <a:endParaRPr lang="en-GB" sz="2200" dirty="0">
              <a:solidFill>
                <a:schemeClr val="accent3">
                  <a:lumMod val="25000"/>
                </a:schemeClr>
              </a:solidFill>
              <a:latin typeface="Abadi" panose="020B0604020104020204" pitchFamily="34" charset="0"/>
            </a:endParaRPr>
          </a:p>
          <a:p>
            <a:pPr lvl="1" algn="just">
              <a:lnSpc>
                <a:spcPct val="100000"/>
              </a:lnSpc>
              <a:spcBef>
                <a:spcPts val="1400"/>
              </a:spcBef>
            </a:pPr>
            <a:r>
              <a:rPr lang="en-GB" sz="1600" dirty="0" smtClean="0">
                <a:solidFill>
                  <a:srgbClr val="0B49CB"/>
                </a:solidFill>
                <a:latin typeface="Abadi" panose="020B0604020104020204" pitchFamily="34" charset="0"/>
              </a:rPr>
              <a:t>Markers: </a:t>
            </a:r>
            <a:r>
              <a:rPr lang="en-GB" sz="1600" dirty="0">
                <a:solidFill>
                  <a:srgbClr val="0B49CB"/>
                </a:solidFill>
                <a:latin typeface="Abadi" panose="020B0604020104020204" pitchFamily="34" charset="0"/>
              </a:rPr>
              <a:t>Added to mark a specific area with a text label on a specific </a:t>
            </a:r>
            <a:r>
              <a:rPr lang="en-GB" sz="1600" dirty="0" smtClean="0">
                <a:solidFill>
                  <a:srgbClr val="0B49CB"/>
                </a:solidFill>
                <a:latin typeface="Abadi" panose="020B0604020104020204" pitchFamily="34" charset="0"/>
              </a:rPr>
              <a:t>coordinate.</a:t>
            </a:r>
            <a:endParaRPr lang="en-GB" sz="1600" dirty="0">
              <a:solidFill>
                <a:srgbClr val="0B49CB"/>
              </a:solidFill>
              <a:latin typeface="Abadi" panose="020B0604020104020204" pitchFamily="34" charset="0"/>
            </a:endParaRPr>
          </a:p>
          <a:p>
            <a:pPr lvl="1" algn="just">
              <a:lnSpc>
                <a:spcPct val="100000"/>
              </a:lnSpc>
              <a:spcBef>
                <a:spcPts val="1400"/>
              </a:spcBef>
            </a:pPr>
            <a:r>
              <a:rPr lang="en-GB" sz="1600" dirty="0" smtClean="0">
                <a:solidFill>
                  <a:srgbClr val="0B49CB"/>
                </a:solidFill>
                <a:latin typeface="Abadi" panose="020B0604020104020204" pitchFamily="34" charset="0"/>
              </a:rPr>
              <a:t>Circles: </a:t>
            </a:r>
            <a:r>
              <a:rPr lang="en-GB" sz="1600" dirty="0">
                <a:solidFill>
                  <a:srgbClr val="0B49CB"/>
                </a:solidFill>
                <a:latin typeface="Abadi" panose="020B0604020104020204" pitchFamily="34" charset="0"/>
              </a:rPr>
              <a:t>Added to highlight circle areas with a text label on a specific </a:t>
            </a:r>
            <a:r>
              <a:rPr lang="en-GB" sz="1600" dirty="0" smtClean="0">
                <a:solidFill>
                  <a:srgbClr val="0B49CB"/>
                </a:solidFill>
                <a:latin typeface="Abadi" panose="020B0604020104020204" pitchFamily="34" charset="0"/>
              </a:rPr>
              <a:t>coordinate.</a:t>
            </a:r>
            <a:endParaRPr lang="en-GB" sz="1600" dirty="0">
              <a:solidFill>
                <a:srgbClr val="0B49CB"/>
              </a:solidFill>
              <a:latin typeface="Abadi" panose="020B0604020104020204" pitchFamily="34" charset="0"/>
            </a:endParaRPr>
          </a:p>
          <a:p>
            <a:pPr lvl="1" algn="just">
              <a:lnSpc>
                <a:spcPct val="100000"/>
              </a:lnSpc>
              <a:spcBef>
                <a:spcPts val="1400"/>
              </a:spcBef>
            </a:pPr>
            <a:r>
              <a:rPr lang="en-GB" sz="1600" dirty="0" smtClean="0">
                <a:solidFill>
                  <a:srgbClr val="0B49CB"/>
                </a:solidFill>
                <a:latin typeface="Abadi" panose="020B0604020104020204" pitchFamily="34" charset="0"/>
              </a:rPr>
              <a:t>Marker Cluster: </a:t>
            </a:r>
            <a:r>
              <a:rPr lang="en-GB" sz="1600" dirty="0">
                <a:solidFill>
                  <a:srgbClr val="0B49CB"/>
                </a:solidFill>
                <a:latin typeface="Abadi" panose="020B0604020104020204" pitchFamily="34" charset="0"/>
              </a:rPr>
              <a:t>Marker clusters were used to simplify the containing many markers having the same coordinates</a:t>
            </a:r>
            <a:r>
              <a:rPr lang="en-GB" sz="1600" dirty="0" smtClean="0">
                <a:solidFill>
                  <a:srgbClr val="0B49CB"/>
                </a:solidFill>
                <a:latin typeface="Abadi" panose="020B0604020104020204" pitchFamily="34" charset="0"/>
              </a:rPr>
              <a:t>.</a:t>
            </a:r>
            <a:endParaRPr lang="en-GB" sz="1600" dirty="0">
              <a:solidFill>
                <a:srgbClr val="0B49CB"/>
              </a:solidFill>
              <a:latin typeface="Abadi" panose="020B0604020104020204" pitchFamily="34" charset="0"/>
            </a:endParaRPr>
          </a:p>
          <a:p>
            <a:pPr lvl="1" algn="just">
              <a:lnSpc>
                <a:spcPct val="100000"/>
              </a:lnSpc>
              <a:spcBef>
                <a:spcPts val="1400"/>
              </a:spcBef>
            </a:pPr>
            <a:r>
              <a:rPr lang="en-GB" sz="1600" dirty="0" smtClean="0">
                <a:solidFill>
                  <a:srgbClr val="0B49CB"/>
                </a:solidFill>
                <a:latin typeface="Abadi" panose="020B0604020104020204" pitchFamily="34" charset="0"/>
              </a:rPr>
              <a:t>Mouse Position: </a:t>
            </a:r>
            <a:r>
              <a:rPr lang="en-GB" sz="1600" dirty="0">
                <a:solidFill>
                  <a:srgbClr val="0B49CB"/>
                </a:solidFill>
                <a:latin typeface="Abadi" panose="020B0604020104020204" pitchFamily="34" charset="0"/>
              </a:rPr>
              <a:t>Used to get coordinate for a mouse over a point on the map (proximities). It helps to find the </a:t>
            </a:r>
            <a:r>
              <a:rPr lang="en-GB" sz="1600" dirty="0" smtClean="0">
                <a:solidFill>
                  <a:srgbClr val="0B49CB"/>
                </a:solidFill>
                <a:latin typeface="Abadi" panose="020B0604020104020204" pitchFamily="34" charset="0"/>
              </a:rPr>
              <a:t>coordinates easily </a:t>
            </a:r>
            <a:r>
              <a:rPr lang="en-GB" sz="1600" dirty="0">
                <a:solidFill>
                  <a:srgbClr val="0B49CB"/>
                </a:solidFill>
                <a:latin typeface="Abadi" panose="020B0604020104020204" pitchFamily="34" charset="0"/>
              </a:rPr>
              <a:t>of any points of interests while exploring the </a:t>
            </a:r>
            <a:r>
              <a:rPr lang="en-GB" sz="1600" dirty="0" smtClean="0">
                <a:solidFill>
                  <a:srgbClr val="0B49CB"/>
                </a:solidFill>
                <a:latin typeface="Abadi" panose="020B0604020104020204" pitchFamily="34" charset="0"/>
              </a:rPr>
              <a:t>map.</a:t>
            </a:r>
            <a:endParaRPr lang="en-GB" sz="1600" dirty="0">
              <a:solidFill>
                <a:srgbClr val="0B49CB"/>
              </a:solidFill>
              <a:latin typeface="Abadi" panose="020B0604020104020204" pitchFamily="34" charset="0"/>
            </a:endParaRPr>
          </a:p>
          <a:p>
            <a:pPr lvl="1" algn="just">
              <a:lnSpc>
                <a:spcPct val="100000"/>
              </a:lnSpc>
              <a:spcBef>
                <a:spcPts val="1400"/>
              </a:spcBef>
            </a:pPr>
            <a:r>
              <a:rPr lang="en-GB" sz="1600" dirty="0" smtClean="0">
                <a:solidFill>
                  <a:srgbClr val="0B49CB"/>
                </a:solidFill>
                <a:latin typeface="Abadi" panose="020B0604020104020204" pitchFamily="34" charset="0"/>
              </a:rPr>
              <a:t>Polyline: </a:t>
            </a:r>
            <a:r>
              <a:rPr lang="en-GB" sz="1600" dirty="0">
                <a:solidFill>
                  <a:srgbClr val="0B49CB"/>
                </a:solidFill>
                <a:latin typeface="Abadi" panose="020B0604020104020204" pitchFamily="34" charset="0"/>
              </a:rPr>
              <a:t>It draws polyline overlays on a map. It was used to denote the distance between a launch site and its </a:t>
            </a:r>
            <a:r>
              <a:rPr lang="en-GB" sz="1600" dirty="0" smtClean="0">
                <a:solidFill>
                  <a:srgbClr val="0B49CB"/>
                </a:solidFill>
                <a:latin typeface="Abadi" panose="020B0604020104020204" pitchFamily="34" charset="0"/>
              </a:rPr>
              <a:t>proximities(such as </a:t>
            </a:r>
            <a:r>
              <a:rPr lang="en-GB" sz="1600" dirty="0">
                <a:solidFill>
                  <a:srgbClr val="0B49CB"/>
                </a:solidFill>
                <a:latin typeface="Abadi" panose="020B0604020104020204" pitchFamily="34" charset="0"/>
              </a:rPr>
              <a:t>Railway station, </a:t>
            </a:r>
            <a:r>
              <a:rPr lang="en-GB" sz="1600" dirty="0" smtClean="0">
                <a:solidFill>
                  <a:srgbClr val="0B49CB"/>
                </a:solidFill>
                <a:latin typeface="Abadi" panose="020B0604020104020204" pitchFamily="34" charset="0"/>
              </a:rPr>
              <a:t>city, </a:t>
            </a:r>
            <a:r>
              <a:rPr lang="en-GB" sz="1600" dirty="0">
                <a:solidFill>
                  <a:srgbClr val="0B49CB"/>
                </a:solidFill>
                <a:latin typeface="Abadi" panose="020B0604020104020204" pitchFamily="34" charset="0"/>
              </a:rPr>
              <a:t>etc</a:t>
            </a:r>
            <a:r>
              <a:rPr lang="en-GB" sz="1600" dirty="0" smtClean="0">
                <a:solidFill>
                  <a:srgbClr val="0B49CB"/>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GitHub</a:t>
            </a:r>
            <a:endParaRPr lang="en-US" sz="2200" dirty="0" smtClean="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Pie chart (total launches for a selected site or the total sites collection</a:t>
            </a:r>
            <a:r>
              <a:rPr lang="en-GB" sz="1600" dirty="0" smtClean="0">
                <a:solidFill>
                  <a:schemeClr val="accent3">
                    <a:lumMod val="25000"/>
                  </a:schemeClr>
                </a:solidFill>
                <a:latin typeface="Abadi" panose="020B0604020104020204" pitchFamily="34" charset="0"/>
              </a:rPr>
              <a:t>)</a:t>
            </a:r>
            <a:endParaRPr lang="en-GB" sz="1600" dirty="0">
              <a:solidFill>
                <a:schemeClr val="accent3">
                  <a:lumMod val="25000"/>
                </a:schemeClr>
              </a:solidFill>
              <a:latin typeface="Abadi" panose="020B0604020104020204" pitchFamily="34" charset="0"/>
            </a:endParaRPr>
          </a:p>
          <a:p>
            <a:pPr lvl="1">
              <a:lnSpc>
                <a:spcPct val="100000"/>
              </a:lnSpc>
              <a:spcBef>
                <a:spcPts val="1400"/>
              </a:spcBef>
            </a:pPr>
            <a:r>
              <a:rPr lang="en-GB" sz="1600" dirty="0">
                <a:solidFill>
                  <a:srgbClr val="0B49CB"/>
                </a:solidFill>
                <a:latin typeface="Abadi" panose="020B0604020104020204" pitchFamily="34" charset="0"/>
              </a:rPr>
              <a:t>Shows relative proportions of different sites successful landing </a:t>
            </a:r>
            <a:r>
              <a:rPr lang="en-GB" sz="1600" dirty="0" smtClean="0">
                <a:solidFill>
                  <a:srgbClr val="0B49CB"/>
                </a:solidFill>
                <a:latin typeface="Abadi" panose="020B0604020104020204" pitchFamily="34" charset="0"/>
              </a:rPr>
              <a:t>distribution.</a:t>
            </a:r>
            <a:endParaRPr lang="en-GB" sz="1600" dirty="0">
              <a:solidFill>
                <a:srgbClr val="0B49CB"/>
              </a:solidFill>
              <a:latin typeface="Abadi" panose="020B0604020104020204" pitchFamily="34" charset="0"/>
            </a:endParaRPr>
          </a:p>
          <a:p>
            <a:pPr lvl="1">
              <a:lnSpc>
                <a:spcPct val="100000"/>
              </a:lnSpc>
              <a:spcBef>
                <a:spcPts val="1400"/>
              </a:spcBef>
            </a:pPr>
            <a:r>
              <a:rPr lang="en-GB" sz="1600" dirty="0">
                <a:solidFill>
                  <a:srgbClr val="0B49CB"/>
                </a:solidFill>
                <a:latin typeface="Abadi" panose="020B0604020104020204" pitchFamily="34" charset="0"/>
              </a:rPr>
              <a:t>Shows % of success vs. failure for a given </a:t>
            </a:r>
            <a:r>
              <a:rPr lang="en-GB" sz="1600" dirty="0" smtClean="0">
                <a:solidFill>
                  <a:srgbClr val="0B49CB"/>
                </a:solidFill>
                <a:latin typeface="Abadi" panose="020B0604020104020204" pitchFamily="34" charset="0"/>
              </a:rPr>
              <a:t>site.</a:t>
            </a:r>
            <a:endParaRPr lang="en-GB" sz="1600" dirty="0">
              <a:solidFill>
                <a:srgbClr val="0B49CB"/>
              </a:solidFill>
              <a:latin typeface="Abadi" panose="020B0604020104020204" pitchFamily="34" charset="0"/>
            </a:endParaRPr>
          </a:p>
          <a:p>
            <a:pPr>
              <a:lnSpc>
                <a:spcPct val="100000"/>
              </a:lnSpc>
              <a:spcBef>
                <a:spcPts val="1400"/>
              </a:spcBef>
            </a:pPr>
            <a:r>
              <a:rPr lang="en-GB" sz="1600" dirty="0">
                <a:solidFill>
                  <a:schemeClr val="accent3">
                    <a:lumMod val="25000"/>
                  </a:schemeClr>
                </a:solidFill>
                <a:latin typeface="Abadi" panose="020B0604020104020204" pitchFamily="34" charset="0"/>
              </a:rPr>
              <a:t>Scatter </a:t>
            </a:r>
            <a:r>
              <a:rPr lang="en-GB" sz="1600" dirty="0" smtClean="0">
                <a:solidFill>
                  <a:schemeClr val="accent3">
                    <a:lumMod val="25000"/>
                  </a:schemeClr>
                </a:solidFill>
                <a:latin typeface="Abadi" panose="020B0604020104020204" pitchFamily="34" charset="0"/>
              </a:rPr>
              <a:t>Plot</a:t>
            </a:r>
          </a:p>
          <a:p>
            <a:pPr lvl="1" algn="just">
              <a:lnSpc>
                <a:spcPct val="100000"/>
              </a:lnSpc>
              <a:spcBef>
                <a:spcPts val="1400"/>
              </a:spcBef>
            </a:pPr>
            <a:r>
              <a:rPr lang="en-GB" sz="1600" dirty="0" smtClean="0">
                <a:solidFill>
                  <a:srgbClr val="0B49CB"/>
                </a:solidFill>
                <a:latin typeface="Abadi" panose="020B0604020104020204" pitchFamily="34" charset="0"/>
              </a:rPr>
              <a:t>Showing </a:t>
            </a:r>
            <a:r>
              <a:rPr lang="en-GB" sz="1600" dirty="0">
                <a:solidFill>
                  <a:srgbClr val="0B49CB"/>
                </a:solidFill>
                <a:latin typeface="Abadi" panose="020B0604020104020204" pitchFamily="34" charset="0"/>
              </a:rPr>
              <a:t>the correlation between Outcome and Payload </a:t>
            </a:r>
            <a:r>
              <a:rPr lang="en-GB" sz="1600" dirty="0" smtClean="0">
                <a:solidFill>
                  <a:srgbClr val="0B49CB"/>
                </a:solidFill>
                <a:latin typeface="Abadi" panose="020B0604020104020204" pitchFamily="34" charset="0"/>
              </a:rPr>
              <a:t>Mass(Kg) </a:t>
            </a:r>
            <a:r>
              <a:rPr lang="en-GB" sz="1600" dirty="0">
                <a:solidFill>
                  <a:srgbClr val="0B49CB"/>
                </a:solidFill>
                <a:latin typeface="Abadi" panose="020B0604020104020204" pitchFamily="34" charset="0"/>
              </a:rPr>
              <a:t>for </a:t>
            </a:r>
            <a:r>
              <a:rPr lang="en-GB" sz="1600" dirty="0" smtClean="0">
                <a:solidFill>
                  <a:srgbClr val="0B49CB"/>
                </a:solidFill>
                <a:latin typeface="Abadi" panose="020B0604020104020204" pitchFamily="34" charset="0"/>
              </a:rPr>
              <a:t>different Booster </a:t>
            </a:r>
            <a:r>
              <a:rPr lang="en-GB" sz="1600" dirty="0">
                <a:solidFill>
                  <a:srgbClr val="0B49CB"/>
                </a:solidFill>
                <a:latin typeface="Abadi" panose="020B0604020104020204" pitchFamily="34" charset="0"/>
              </a:rPr>
              <a:t>Versions with freedom of selection of the range of payload mass </a:t>
            </a:r>
            <a:r>
              <a:rPr lang="en-GB" sz="1600" dirty="0" smtClean="0">
                <a:solidFill>
                  <a:srgbClr val="0B49CB"/>
                </a:solidFill>
                <a:latin typeface="Abadi" panose="020B0604020104020204" pitchFamily="34" charset="0"/>
              </a:rPr>
              <a:t>of Interest.</a:t>
            </a:r>
          </a:p>
          <a:p>
            <a:pPr>
              <a:lnSpc>
                <a:spcPct val="100000"/>
              </a:lnSpc>
              <a:spcBef>
                <a:spcPts val="1400"/>
              </a:spcBef>
            </a:pPr>
            <a:endParaRPr lang="en-GB" sz="2000" dirty="0">
              <a:solidFill>
                <a:srgbClr val="0B49CB"/>
              </a:solidFill>
              <a:latin typeface="Abadi" panose="020B0604020104020204" pitchFamily="34" charset="0"/>
            </a:endParaRPr>
          </a:p>
          <a:p>
            <a:pPr>
              <a:lnSpc>
                <a:spcPct val="100000"/>
              </a:lnSpc>
              <a:spcBef>
                <a:spcPts val="1400"/>
              </a:spcBef>
            </a:pPr>
            <a:r>
              <a:rPr lang="en-GB" sz="2000" dirty="0" smtClean="0">
                <a:solidFill>
                  <a:srgbClr val="0B49CB"/>
                </a:solidFill>
                <a:latin typeface="Abadi" panose="020B0604020104020204" pitchFamily="34" charset="0"/>
                <a:hlinkClick r:id="rId3"/>
              </a:rPr>
              <a:t>GitHub</a:t>
            </a:r>
            <a:endParaRPr lang="en-GB" sz="2000" dirty="0" smtClean="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0050" y="6259946"/>
            <a:ext cx="1714500" cy="56572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GitHub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Picture 6"/>
          <p:cNvPicPr>
            <a:picLocks noChangeAspect="1"/>
          </p:cNvPicPr>
          <p:nvPr/>
        </p:nvPicPr>
        <p:blipFill>
          <a:blip r:embed="rId4"/>
          <a:stretch>
            <a:fillRect/>
          </a:stretch>
        </p:blipFill>
        <p:spPr>
          <a:xfrm>
            <a:off x="2447925" y="1463616"/>
            <a:ext cx="7382512" cy="445140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4635750" cy="4688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GB" sz="2200" dirty="0">
                <a:solidFill>
                  <a:schemeClr val="accent3">
                    <a:lumMod val="25000"/>
                  </a:schemeClr>
                </a:solidFill>
                <a:latin typeface="Abadi" panose="020B0604020104020204" pitchFamily="34" charset="0"/>
              </a:rPr>
              <a:t>Models were built </a:t>
            </a:r>
            <a:r>
              <a:rPr lang="en-GB" sz="2200" dirty="0" smtClean="0">
                <a:solidFill>
                  <a:schemeClr val="accent3">
                    <a:lumMod val="25000"/>
                  </a:schemeClr>
                </a:solidFill>
                <a:latin typeface="Abadi" panose="020B0604020104020204" pitchFamily="34" charset="0"/>
              </a:rPr>
              <a:t>using Scikit-Learn</a:t>
            </a:r>
            <a:r>
              <a:rPr lang="en-GB" sz="2200" dirty="0">
                <a:solidFill>
                  <a:schemeClr val="accent3">
                    <a:lumMod val="25000"/>
                  </a:schemeClr>
                </a:solidFill>
                <a:latin typeface="Abadi" panose="020B0604020104020204" pitchFamily="34" charset="0"/>
              </a:rPr>
              <a:t>, data </a:t>
            </a:r>
            <a:r>
              <a:rPr lang="en-GB" sz="2200" dirty="0" smtClean="0">
                <a:solidFill>
                  <a:schemeClr val="accent3">
                    <a:lumMod val="25000"/>
                  </a:schemeClr>
                </a:solidFill>
                <a:latin typeface="Abadi" panose="020B0604020104020204" pitchFamily="34" charset="0"/>
              </a:rPr>
              <a:t>were previously </a:t>
            </a:r>
            <a:r>
              <a:rPr lang="en-GB" sz="2200" dirty="0">
                <a:solidFill>
                  <a:schemeClr val="accent3">
                    <a:lumMod val="25000"/>
                  </a:schemeClr>
                </a:solidFill>
                <a:latin typeface="Abadi" panose="020B0604020104020204" pitchFamily="34" charset="0"/>
              </a:rPr>
              <a:t>normalized </a:t>
            </a:r>
            <a:r>
              <a:rPr lang="en-GB" sz="2200" dirty="0" smtClean="0">
                <a:solidFill>
                  <a:schemeClr val="accent3">
                    <a:lumMod val="25000"/>
                  </a:schemeClr>
                </a:solidFill>
                <a:latin typeface="Abadi" panose="020B0604020104020204" pitchFamily="34" charset="0"/>
              </a:rPr>
              <a:t>and models hyper parameters were found </a:t>
            </a:r>
            <a:r>
              <a:rPr lang="en-GB" sz="2200" dirty="0">
                <a:solidFill>
                  <a:schemeClr val="accent3">
                    <a:lumMod val="25000"/>
                  </a:schemeClr>
                </a:solidFill>
                <a:latin typeface="Abadi" panose="020B0604020104020204" pitchFamily="34" charset="0"/>
              </a:rPr>
              <a:t>using a </a:t>
            </a:r>
            <a:r>
              <a:rPr lang="en-GB" sz="2200" dirty="0" smtClean="0">
                <a:solidFill>
                  <a:schemeClr val="accent3">
                    <a:lumMod val="25000"/>
                  </a:schemeClr>
                </a:solidFill>
                <a:latin typeface="Abadi" panose="020B0604020104020204" pitchFamily="34" charset="0"/>
              </a:rPr>
              <a:t>Grid Search </a:t>
            </a:r>
            <a:r>
              <a:rPr lang="en-GB" sz="2200" dirty="0">
                <a:solidFill>
                  <a:schemeClr val="accent3">
                    <a:lumMod val="25000"/>
                  </a:schemeClr>
                </a:solidFill>
                <a:latin typeface="Abadi" panose="020B0604020104020204" pitchFamily="34" charset="0"/>
              </a:rPr>
              <a:t>with </a:t>
            </a:r>
            <a:r>
              <a:rPr lang="en-GB" sz="2200" dirty="0" smtClean="0">
                <a:solidFill>
                  <a:schemeClr val="accent3">
                    <a:lumMod val="25000"/>
                  </a:schemeClr>
                </a:solidFill>
                <a:latin typeface="Abadi" panose="020B0604020104020204" pitchFamily="34" charset="0"/>
              </a:rPr>
              <a:t>a 10 </a:t>
            </a:r>
            <a:r>
              <a:rPr lang="en-GB" sz="2200" dirty="0">
                <a:solidFill>
                  <a:schemeClr val="accent3">
                    <a:lumMod val="25000"/>
                  </a:schemeClr>
                </a:solidFill>
                <a:latin typeface="Abadi" panose="020B0604020104020204" pitchFamily="34" charset="0"/>
              </a:rPr>
              <a:t>fold cross validation, in </a:t>
            </a:r>
            <a:r>
              <a:rPr lang="en-GB" sz="2200" dirty="0" smtClean="0">
                <a:solidFill>
                  <a:schemeClr val="accent3">
                    <a:lumMod val="25000"/>
                  </a:schemeClr>
                </a:solidFill>
                <a:latin typeface="Abadi" panose="020B0604020104020204" pitchFamily="34" charset="0"/>
              </a:rPr>
              <a:t>the end </a:t>
            </a:r>
            <a:r>
              <a:rPr lang="en-GB" sz="2200" dirty="0">
                <a:solidFill>
                  <a:schemeClr val="accent3">
                    <a:lumMod val="25000"/>
                  </a:schemeClr>
                </a:solidFill>
                <a:latin typeface="Abadi" panose="020B0604020104020204" pitchFamily="34" charset="0"/>
              </a:rPr>
              <a:t>the best performing </a:t>
            </a:r>
            <a:r>
              <a:rPr lang="en-GB" sz="2200" dirty="0" smtClean="0">
                <a:solidFill>
                  <a:schemeClr val="accent3">
                    <a:lumMod val="25000"/>
                  </a:schemeClr>
                </a:solidFill>
                <a:latin typeface="Abadi" panose="020B0604020104020204" pitchFamily="34" charset="0"/>
              </a:rPr>
              <a:t>model has </a:t>
            </a:r>
            <a:r>
              <a:rPr lang="en-GB" sz="2200" dirty="0">
                <a:solidFill>
                  <a:schemeClr val="accent3">
                    <a:lumMod val="25000"/>
                  </a:schemeClr>
                </a:solidFill>
                <a:latin typeface="Abadi" panose="020B0604020104020204" pitchFamily="34" charset="0"/>
              </a:rPr>
              <a:t>been selected based </a:t>
            </a:r>
            <a:r>
              <a:rPr lang="en-GB" sz="2200" dirty="0" smtClean="0">
                <a:solidFill>
                  <a:schemeClr val="accent3">
                    <a:lumMod val="25000"/>
                  </a:schemeClr>
                </a:solidFill>
                <a:latin typeface="Abadi" panose="020B0604020104020204" pitchFamily="34" charset="0"/>
              </a:rPr>
              <a:t>on accuracy.</a:t>
            </a:r>
          </a:p>
          <a:p>
            <a:pPr>
              <a:lnSpc>
                <a:spcPct val="100000"/>
              </a:lnSpc>
              <a:spcBef>
                <a:spcPts val="1400"/>
              </a:spcBef>
            </a:pPr>
            <a:endParaRPr lang="en-GB" sz="2200" dirty="0" smtClean="0">
              <a:solidFill>
                <a:schemeClr val="accent3">
                  <a:lumMod val="25000"/>
                </a:schemeClr>
              </a:solidFill>
              <a:latin typeface="Abadi" panose="020B0604020104020204" pitchFamily="34" charset="0"/>
              <a:hlinkClick r:id="rId4"/>
            </a:endParaRPr>
          </a:p>
          <a:p>
            <a:pPr>
              <a:lnSpc>
                <a:spcPct val="100000"/>
              </a:lnSpc>
              <a:spcBef>
                <a:spcPts val="1400"/>
              </a:spcBef>
            </a:pPr>
            <a:r>
              <a:rPr lang="en-GB" sz="2200" dirty="0" smtClean="0">
                <a:solidFill>
                  <a:schemeClr val="accent3">
                    <a:lumMod val="25000"/>
                  </a:schemeClr>
                </a:solidFill>
                <a:latin typeface="Abadi" panose="020B0604020104020204" pitchFamily="34" charset="0"/>
                <a:hlinkClick r:id="rId4"/>
              </a:rPr>
              <a:t>GitHub</a:t>
            </a:r>
            <a:endParaRPr lang="en-US" sz="1800" dirty="0" smtClean="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079" y="1609725"/>
            <a:ext cx="5098893" cy="430606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86153"/>
            <a:ext cx="10515600" cy="821285"/>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This chart seems to </a:t>
            </a:r>
            <a:r>
              <a:rPr lang="en-GB" sz="1600" dirty="0" smtClean="0">
                <a:solidFill>
                  <a:srgbClr val="0B49CB"/>
                </a:solidFill>
                <a:latin typeface="Abadi" panose="020B0604020104020204" pitchFamily="34" charset="0"/>
              </a:rPr>
              <a:t>indicate that </a:t>
            </a:r>
            <a:r>
              <a:rPr lang="en-GB" sz="1600" dirty="0">
                <a:solidFill>
                  <a:srgbClr val="0B49CB"/>
                </a:solidFill>
                <a:latin typeface="Abadi" panose="020B0604020104020204" pitchFamily="34" charset="0"/>
              </a:rPr>
              <a:t>a “young” launching </a:t>
            </a:r>
            <a:r>
              <a:rPr lang="en-GB" sz="1600" dirty="0" smtClean="0">
                <a:solidFill>
                  <a:srgbClr val="0B49CB"/>
                </a:solidFill>
                <a:latin typeface="Abadi" panose="020B0604020104020204" pitchFamily="34" charset="0"/>
              </a:rPr>
              <a:t>site will </a:t>
            </a:r>
            <a:r>
              <a:rPr lang="en-GB" sz="1600" dirty="0">
                <a:solidFill>
                  <a:srgbClr val="0B49CB"/>
                </a:solidFill>
                <a:latin typeface="Abadi" panose="020B0604020104020204" pitchFamily="34" charset="0"/>
              </a:rPr>
              <a:t>probably a lower </a:t>
            </a:r>
            <a:r>
              <a:rPr lang="en-GB" sz="1600" dirty="0" smtClean="0">
                <a:solidFill>
                  <a:srgbClr val="0B49CB"/>
                </a:solidFill>
                <a:latin typeface="Abadi" panose="020B0604020104020204" pitchFamily="34" charset="0"/>
              </a:rPr>
              <a:t>success rate </a:t>
            </a:r>
            <a:r>
              <a:rPr lang="en-GB" sz="1600" dirty="0">
                <a:solidFill>
                  <a:srgbClr val="0B49CB"/>
                </a:solidFill>
                <a:latin typeface="Abadi" panose="020B0604020104020204" pitchFamily="34" charset="0"/>
              </a:rPr>
              <a:t>than one which had a </a:t>
            </a:r>
            <a:r>
              <a:rPr lang="en-GB" sz="1600" dirty="0" smtClean="0">
                <a:solidFill>
                  <a:srgbClr val="0B49CB"/>
                </a:solidFill>
                <a:latin typeface="Abadi" panose="020B0604020104020204" pitchFamily="34" charset="0"/>
              </a:rPr>
              <a:t>lot of </a:t>
            </a:r>
            <a:r>
              <a:rPr lang="en-GB" sz="1600" dirty="0">
                <a:solidFill>
                  <a:srgbClr val="0B49CB"/>
                </a:solidFill>
                <a:latin typeface="Abadi" panose="020B0604020104020204" pitchFamily="34" charset="0"/>
              </a:rPr>
              <a:t>rocket launched from.</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685979"/>
            <a:ext cx="10982326" cy="316034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59128"/>
            <a:ext cx="10869539" cy="966445"/>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It seems like a lot of rocket launched had </a:t>
            </a:r>
            <a:r>
              <a:rPr lang="en-GB" sz="1600" dirty="0" smtClean="0">
                <a:solidFill>
                  <a:srgbClr val="0B49CB"/>
                </a:solidFill>
                <a:latin typeface="Abadi" panose="020B0604020104020204" pitchFamily="34" charset="0"/>
              </a:rPr>
              <a:t>a payload </a:t>
            </a:r>
            <a:r>
              <a:rPr lang="en-GB" sz="1600" dirty="0">
                <a:solidFill>
                  <a:srgbClr val="0B49CB"/>
                </a:solidFill>
                <a:latin typeface="Abadi" panose="020B0604020104020204" pitchFamily="34" charset="0"/>
              </a:rPr>
              <a:t>between 500kg and 6000kg. </a:t>
            </a:r>
            <a:r>
              <a:rPr lang="en-GB" sz="1600" dirty="0" smtClean="0">
                <a:solidFill>
                  <a:srgbClr val="0B49CB"/>
                </a:solidFill>
                <a:latin typeface="Abadi" panose="020B0604020104020204" pitchFamily="34" charset="0"/>
              </a:rPr>
              <a:t>Also, the </a:t>
            </a:r>
            <a:r>
              <a:rPr lang="en-GB" sz="1600" dirty="0">
                <a:solidFill>
                  <a:srgbClr val="0B49CB"/>
                </a:solidFill>
                <a:latin typeface="Abadi" panose="020B0604020104020204" pitchFamily="34" charset="0"/>
              </a:rPr>
              <a:t>launching site VAFB SLC 4E seems to </a:t>
            </a:r>
            <a:r>
              <a:rPr lang="en-GB" sz="1600" dirty="0" smtClean="0">
                <a:solidFill>
                  <a:srgbClr val="0B49CB"/>
                </a:solidFill>
                <a:latin typeface="Abadi" panose="020B0604020104020204" pitchFamily="34" charset="0"/>
              </a:rPr>
              <a:t>be a </a:t>
            </a:r>
            <a:r>
              <a:rPr lang="en-GB" sz="1600" dirty="0">
                <a:solidFill>
                  <a:srgbClr val="0B49CB"/>
                </a:solidFill>
                <a:latin typeface="Abadi" panose="020B0604020104020204" pitchFamily="34" charset="0"/>
              </a:rPr>
              <a:t>site where there are not that much </a:t>
            </a:r>
            <a:r>
              <a:rPr lang="en-GB" sz="1600" dirty="0" smtClean="0">
                <a:solidFill>
                  <a:srgbClr val="0B49CB"/>
                </a:solidFill>
                <a:latin typeface="Abadi" panose="020B0604020104020204" pitchFamily="34" charset="0"/>
              </a:rPr>
              <a:t>rocket launched</a:t>
            </a:r>
            <a:r>
              <a:rPr lang="en-GB" sz="1600" dirty="0">
                <a:solidFill>
                  <a:srgbClr val="0B49CB"/>
                </a:solidFill>
                <a:latin typeface="Abadi" panose="020B0604020104020204" pitchFamily="34" charset="0"/>
              </a:rPr>
              <a:t>. An impact of the payload could </a:t>
            </a:r>
            <a:r>
              <a:rPr lang="en-GB" sz="1600" dirty="0" smtClean="0">
                <a:solidFill>
                  <a:srgbClr val="0B49CB"/>
                </a:solidFill>
                <a:latin typeface="Abadi" panose="020B0604020104020204" pitchFamily="34" charset="0"/>
              </a:rPr>
              <a:t>be possible </a:t>
            </a:r>
            <a:r>
              <a:rPr lang="en-GB" sz="1600" dirty="0">
                <a:solidFill>
                  <a:srgbClr val="0B49CB"/>
                </a:solidFill>
                <a:latin typeface="Abadi" panose="020B0604020104020204" pitchFamily="34" charset="0"/>
              </a:rPr>
              <a:t>but it will need further analysis.</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57" y="1838325"/>
            <a:ext cx="11297389" cy="26765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251775"/>
            <a:ext cx="10515600" cy="1175436"/>
          </a:xfrm>
          <a:prstGeom prst="rect">
            <a:avLst/>
          </a:prstGeom>
        </p:spPr>
        <p:txBody>
          <a:bodyPr>
            <a:normAutofit/>
          </a:bodyPr>
          <a:lstStyle/>
          <a:p>
            <a:pPr algn="just"/>
            <a:r>
              <a:rPr lang="en-GB" sz="1600" dirty="0">
                <a:solidFill>
                  <a:srgbClr val="0B49CB"/>
                </a:solidFill>
                <a:latin typeface="Abadi" panose="020B0604020104020204"/>
              </a:rPr>
              <a:t>There is a strong correlation between </a:t>
            </a:r>
            <a:r>
              <a:rPr lang="en-GB" sz="1600" dirty="0" smtClean="0">
                <a:solidFill>
                  <a:srgbClr val="0B49CB"/>
                </a:solidFill>
                <a:latin typeface="Abadi" panose="020B0604020104020204"/>
              </a:rPr>
              <a:t>these two </a:t>
            </a:r>
            <a:r>
              <a:rPr lang="en-GB" sz="1600" dirty="0">
                <a:solidFill>
                  <a:srgbClr val="0B49CB"/>
                </a:solidFill>
                <a:latin typeface="Abadi" panose="020B0604020104020204"/>
              </a:rPr>
              <a:t>indeed as we can observe the SO </a:t>
            </a:r>
            <a:r>
              <a:rPr lang="en-GB" sz="1600" dirty="0" smtClean="0">
                <a:solidFill>
                  <a:srgbClr val="0B49CB"/>
                </a:solidFill>
                <a:latin typeface="Abadi" panose="020B0604020104020204"/>
              </a:rPr>
              <a:t>or GTO </a:t>
            </a:r>
            <a:r>
              <a:rPr lang="en-GB" sz="1600" dirty="0">
                <a:solidFill>
                  <a:srgbClr val="0B49CB"/>
                </a:solidFill>
                <a:latin typeface="Abadi" panose="020B0604020104020204"/>
              </a:rPr>
              <a:t>Orbit </a:t>
            </a:r>
            <a:r>
              <a:rPr lang="en-GB" sz="1600" dirty="0">
                <a:solidFill>
                  <a:srgbClr val="0B49CB"/>
                </a:solidFill>
                <a:latin typeface="Abadi" panose="020B0604020104020204"/>
              </a:rPr>
              <a:t>t</a:t>
            </a:r>
            <a:r>
              <a:rPr lang="en-GB" sz="1600" dirty="0" smtClean="0">
                <a:solidFill>
                  <a:srgbClr val="0B49CB"/>
                </a:solidFill>
                <a:latin typeface="Abadi" panose="020B0604020104020204"/>
              </a:rPr>
              <a:t>ype </a:t>
            </a:r>
            <a:r>
              <a:rPr lang="en-GB" sz="1600" dirty="0">
                <a:solidFill>
                  <a:srgbClr val="0B49CB"/>
                </a:solidFill>
                <a:latin typeface="Abadi" panose="020B0604020104020204"/>
              </a:rPr>
              <a:t>are quite risky as </a:t>
            </a:r>
            <a:r>
              <a:rPr lang="en-GB" sz="1600" dirty="0" smtClean="0">
                <a:solidFill>
                  <a:srgbClr val="0B49CB"/>
                </a:solidFill>
                <a:latin typeface="Abadi" panose="020B0604020104020204"/>
              </a:rPr>
              <a:t>the success </a:t>
            </a:r>
            <a:r>
              <a:rPr lang="en-GB" sz="1600" dirty="0">
                <a:solidFill>
                  <a:srgbClr val="0B49CB"/>
                </a:solidFill>
                <a:latin typeface="Abadi" panose="020B0604020104020204"/>
              </a:rPr>
              <a:t>rate is below 0.6. However, </a:t>
            </a:r>
            <a:r>
              <a:rPr lang="en-GB" sz="1600" dirty="0" smtClean="0">
                <a:solidFill>
                  <a:srgbClr val="0B49CB"/>
                </a:solidFill>
                <a:latin typeface="Abadi" panose="020B0604020104020204"/>
              </a:rPr>
              <a:t>some orbit </a:t>
            </a:r>
            <a:r>
              <a:rPr lang="en-GB" sz="1600" dirty="0">
                <a:solidFill>
                  <a:srgbClr val="0B49CB"/>
                </a:solidFill>
                <a:latin typeface="Abadi" panose="020B0604020104020204"/>
              </a:rPr>
              <a:t>t</a:t>
            </a:r>
            <a:r>
              <a:rPr lang="en-GB" sz="1600" dirty="0" smtClean="0">
                <a:solidFill>
                  <a:srgbClr val="0B49CB"/>
                </a:solidFill>
                <a:latin typeface="Abadi" panose="020B0604020104020204"/>
              </a:rPr>
              <a:t>ype </a:t>
            </a:r>
            <a:r>
              <a:rPr lang="en-GB" sz="1600" dirty="0">
                <a:solidFill>
                  <a:srgbClr val="0B49CB"/>
                </a:solidFill>
                <a:latin typeface="Abadi" panose="020B0604020104020204"/>
              </a:rPr>
              <a:t>provide a 1.0 success rate </a:t>
            </a:r>
            <a:r>
              <a:rPr lang="en-GB" sz="1600" dirty="0" smtClean="0">
                <a:solidFill>
                  <a:srgbClr val="0B49CB"/>
                </a:solidFill>
                <a:latin typeface="Abadi" panose="020B0604020104020204"/>
              </a:rPr>
              <a:t>which is </a:t>
            </a:r>
            <a:r>
              <a:rPr lang="en-GB" sz="1600" dirty="0">
                <a:solidFill>
                  <a:srgbClr val="0B49CB"/>
                </a:solidFill>
                <a:latin typeface="Abadi" panose="020B0604020104020204"/>
              </a:rPr>
              <a:t>perfect but can hide suspicious </a:t>
            </a:r>
            <a:r>
              <a:rPr lang="en-GB" sz="1600" dirty="0" smtClean="0">
                <a:solidFill>
                  <a:srgbClr val="0B49CB"/>
                </a:solidFill>
                <a:latin typeface="Abadi" panose="020B0604020104020204"/>
              </a:rPr>
              <a:t>data. Indeed </a:t>
            </a:r>
            <a:r>
              <a:rPr lang="en-GB" sz="1600" dirty="0">
                <a:solidFill>
                  <a:srgbClr val="0B49CB"/>
                </a:solidFill>
                <a:latin typeface="Abadi" panose="020B0604020104020204"/>
              </a:rPr>
              <a:t>if for this </a:t>
            </a:r>
            <a:r>
              <a:rPr lang="en-GB" sz="1600" dirty="0" smtClean="0">
                <a:solidFill>
                  <a:srgbClr val="0B49CB"/>
                </a:solidFill>
                <a:latin typeface="Abadi" panose="020B0604020104020204"/>
              </a:rPr>
              <a:t>orbit </a:t>
            </a:r>
            <a:r>
              <a:rPr lang="en-GB" sz="1600" dirty="0">
                <a:solidFill>
                  <a:srgbClr val="0B49CB"/>
                </a:solidFill>
                <a:latin typeface="Abadi" panose="020B0604020104020204"/>
              </a:rPr>
              <a:t>type only one </a:t>
            </a:r>
            <a:r>
              <a:rPr lang="en-GB" sz="1600" dirty="0" smtClean="0">
                <a:solidFill>
                  <a:srgbClr val="0B49CB"/>
                </a:solidFill>
                <a:latin typeface="Abadi" panose="020B0604020104020204"/>
              </a:rPr>
              <a:t>rocket has </a:t>
            </a:r>
            <a:r>
              <a:rPr lang="en-GB" sz="1600" dirty="0">
                <a:solidFill>
                  <a:srgbClr val="0B49CB"/>
                </a:solidFill>
                <a:latin typeface="Abadi" panose="020B0604020104020204"/>
              </a:rPr>
              <a:t>been launched the reliability of </a:t>
            </a:r>
            <a:r>
              <a:rPr lang="en-GB" sz="1600" dirty="0" smtClean="0">
                <a:solidFill>
                  <a:srgbClr val="0B49CB"/>
                </a:solidFill>
                <a:latin typeface="Abadi" panose="020B0604020104020204"/>
              </a:rPr>
              <a:t>this </a:t>
            </a:r>
            <a:r>
              <a:rPr lang="en-IN" sz="1600" dirty="0" smtClean="0">
                <a:solidFill>
                  <a:srgbClr val="0B49CB"/>
                </a:solidFill>
                <a:latin typeface="Abadi" panose="020B0604020104020204"/>
              </a:rPr>
              <a:t>hypothesis </a:t>
            </a:r>
            <a:r>
              <a:rPr lang="en-IN" sz="1600" dirty="0">
                <a:solidFill>
                  <a:srgbClr val="0B49CB"/>
                </a:solidFill>
                <a:latin typeface="Abadi" panose="020B0604020104020204"/>
              </a:rPr>
              <a:t>is null.</a:t>
            </a:r>
            <a:endParaRPr lang="en-US" sz="1200" dirty="0" smtClean="0">
              <a:solidFill>
                <a:srgbClr val="0B49CB"/>
              </a:solidFill>
              <a:latin typeface="Abadi" panose="020B0604020104020204"/>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63" y="1594079"/>
            <a:ext cx="5015873" cy="36698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7665" y="5152624"/>
            <a:ext cx="10515600" cy="872949"/>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This chart confirmed what has been </a:t>
            </a:r>
            <a:r>
              <a:rPr lang="en-GB" sz="1600" dirty="0" smtClean="0">
                <a:solidFill>
                  <a:srgbClr val="0B49CB"/>
                </a:solidFill>
                <a:latin typeface="Abadi" panose="020B0604020104020204" pitchFamily="34" charset="0"/>
              </a:rPr>
              <a:t>said before</a:t>
            </a:r>
            <a:r>
              <a:rPr lang="en-GB" sz="1600" dirty="0">
                <a:solidFill>
                  <a:srgbClr val="0B49CB"/>
                </a:solidFill>
                <a:latin typeface="Abadi" panose="020B0604020104020204" pitchFamily="34" charset="0"/>
              </a:rPr>
              <a:t>, some Orbit type have only couples </a:t>
            </a:r>
            <a:r>
              <a:rPr lang="en-GB" sz="1600" dirty="0" smtClean="0">
                <a:solidFill>
                  <a:srgbClr val="0B49CB"/>
                </a:solidFill>
                <a:latin typeface="Abadi" panose="020B0604020104020204" pitchFamily="34" charset="0"/>
              </a:rPr>
              <a:t>of Flights </a:t>
            </a:r>
            <a:r>
              <a:rPr lang="en-GB" sz="1600" dirty="0">
                <a:solidFill>
                  <a:srgbClr val="0B49CB"/>
                </a:solidFill>
                <a:latin typeface="Abadi" panose="020B0604020104020204" pitchFamily="34" charset="0"/>
              </a:rPr>
              <a:t>in their history and thus make </a:t>
            </a:r>
            <a:r>
              <a:rPr lang="en-GB" sz="1600" dirty="0" smtClean="0">
                <a:solidFill>
                  <a:srgbClr val="0B49CB"/>
                </a:solidFill>
                <a:latin typeface="Abadi" panose="020B0604020104020204" pitchFamily="34" charset="0"/>
              </a:rPr>
              <a:t>data quite </a:t>
            </a:r>
            <a:r>
              <a:rPr lang="en-GB" sz="1600" dirty="0">
                <a:solidFill>
                  <a:srgbClr val="0B49CB"/>
                </a:solidFill>
                <a:latin typeface="Abadi" panose="020B0604020104020204" pitchFamily="34" charset="0"/>
              </a:rPr>
              <a:t>confusing. However for the </a:t>
            </a:r>
            <a:r>
              <a:rPr lang="en-GB" sz="1600" dirty="0" smtClean="0">
                <a:solidFill>
                  <a:srgbClr val="0B49CB"/>
                </a:solidFill>
                <a:latin typeface="Abadi" panose="020B0604020104020204" pitchFamily="34" charset="0"/>
              </a:rPr>
              <a:t>GTO,VLEO and </a:t>
            </a:r>
            <a:r>
              <a:rPr lang="en-GB" sz="1600" dirty="0">
                <a:solidFill>
                  <a:srgbClr val="0B49CB"/>
                </a:solidFill>
                <a:latin typeface="Abadi" panose="020B0604020104020204" pitchFamily="34" charset="0"/>
              </a:rPr>
              <a:t>ISS it seems like there are enough </a:t>
            </a:r>
            <a:r>
              <a:rPr lang="en-GB" sz="1600" dirty="0" smtClean="0">
                <a:solidFill>
                  <a:srgbClr val="0B49CB"/>
                </a:solidFill>
                <a:latin typeface="Abadi" panose="020B0604020104020204" pitchFamily="34" charset="0"/>
              </a:rPr>
              <a:t>data to </a:t>
            </a:r>
            <a:r>
              <a:rPr lang="en-GB" sz="1600" dirty="0">
                <a:solidFill>
                  <a:srgbClr val="0B49CB"/>
                </a:solidFill>
                <a:latin typeface="Abadi" panose="020B0604020104020204" pitchFamily="34" charset="0"/>
              </a:rPr>
              <a:t>be confident on those </a:t>
            </a:r>
            <a:r>
              <a:rPr lang="en-GB" sz="1600" dirty="0" smtClean="0">
                <a:solidFill>
                  <a:srgbClr val="0B49CB"/>
                </a:solidFill>
                <a:latin typeface="Abadi" panose="020B0604020104020204" pitchFamily="34" charset="0"/>
              </a:rPr>
              <a:t>data.</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0" y="1702523"/>
            <a:ext cx="10987151" cy="30024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173145"/>
            <a:ext cx="10515601" cy="635924"/>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Here we can observe that certain sites </a:t>
            </a:r>
            <a:r>
              <a:rPr lang="en-GB" sz="1600" dirty="0" smtClean="0">
                <a:solidFill>
                  <a:srgbClr val="0B49CB"/>
                </a:solidFill>
                <a:latin typeface="Abadi" panose="020B0604020104020204" pitchFamily="34" charset="0"/>
              </a:rPr>
              <a:t>have a </a:t>
            </a:r>
            <a:r>
              <a:rPr lang="en-GB" sz="1600" dirty="0">
                <a:solidFill>
                  <a:srgbClr val="0B49CB"/>
                </a:solidFill>
                <a:latin typeface="Abadi" panose="020B0604020104020204" pitchFamily="34" charset="0"/>
              </a:rPr>
              <a:t>strong relation with the payload mass, </a:t>
            </a:r>
            <a:r>
              <a:rPr lang="en-GB" sz="1600" dirty="0" smtClean="0">
                <a:solidFill>
                  <a:srgbClr val="0B49CB"/>
                </a:solidFill>
                <a:latin typeface="Abadi" panose="020B0604020104020204" pitchFamily="34" charset="0"/>
              </a:rPr>
              <a:t>for example </a:t>
            </a:r>
            <a:r>
              <a:rPr lang="en-GB" sz="1600" dirty="0">
                <a:solidFill>
                  <a:srgbClr val="0B49CB"/>
                </a:solidFill>
                <a:latin typeface="Abadi" panose="020B0604020104020204" pitchFamily="34" charset="0"/>
              </a:rPr>
              <a:t>the GTO and ISS.</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4" y="1722095"/>
            <a:ext cx="11147367" cy="281665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8" y="5425267"/>
            <a:ext cx="10687961" cy="690068"/>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Here the chart demonstrates that as </a:t>
            </a:r>
            <a:r>
              <a:rPr lang="en-GB" sz="1600" dirty="0" smtClean="0">
                <a:solidFill>
                  <a:srgbClr val="0B49CB"/>
                </a:solidFill>
                <a:latin typeface="Abadi" panose="020B0604020104020204" pitchFamily="34" charset="0"/>
              </a:rPr>
              <a:t>Humans learn </a:t>
            </a:r>
            <a:r>
              <a:rPr lang="en-GB" sz="1600" dirty="0">
                <a:solidFill>
                  <a:srgbClr val="0B49CB"/>
                </a:solidFill>
                <a:latin typeface="Abadi" panose="020B0604020104020204" pitchFamily="34" charset="0"/>
              </a:rPr>
              <a:t>more and more through the </a:t>
            </a:r>
            <a:r>
              <a:rPr lang="en-GB" sz="1600" dirty="0" smtClean="0">
                <a:solidFill>
                  <a:srgbClr val="0B49CB"/>
                </a:solidFill>
                <a:latin typeface="Abadi" panose="020B0604020104020204" pitchFamily="34" charset="0"/>
              </a:rPr>
              <a:t>years thanks </a:t>
            </a:r>
            <a:r>
              <a:rPr lang="en-GB" sz="1600" dirty="0">
                <a:solidFill>
                  <a:srgbClr val="0B49CB"/>
                </a:solidFill>
                <a:latin typeface="Abadi" panose="020B0604020104020204" pitchFamily="34" charset="0"/>
              </a:rPr>
              <a:t>of Sciences</a:t>
            </a:r>
            <a:r>
              <a:rPr lang="en-GB" sz="1600" dirty="0" smtClean="0">
                <a:solidFill>
                  <a:srgbClr val="0B49CB"/>
                </a:solidFill>
                <a:latin typeface="Abadi" panose="020B0604020104020204" pitchFamily="34" charset="0"/>
              </a:rPr>
              <a:t>, it </a:t>
            </a:r>
            <a:r>
              <a:rPr lang="en-GB" sz="1600" dirty="0">
                <a:solidFill>
                  <a:srgbClr val="0B49CB"/>
                </a:solidFill>
                <a:latin typeface="Abadi" panose="020B0604020104020204" pitchFamily="34" charset="0"/>
              </a:rPr>
              <a:t>results in a </a:t>
            </a:r>
            <a:r>
              <a:rPr lang="en-GB" sz="1600" dirty="0" smtClean="0">
                <a:solidFill>
                  <a:srgbClr val="0B49CB"/>
                </a:solidFill>
                <a:latin typeface="Abadi" panose="020B0604020104020204" pitchFamily="34" charset="0"/>
              </a:rPr>
              <a:t>significant rocket </a:t>
            </a:r>
            <a:r>
              <a:rPr lang="en-GB" sz="1600" dirty="0">
                <a:solidFill>
                  <a:srgbClr val="0B49CB"/>
                </a:solidFill>
                <a:latin typeface="Abadi" panose="020B0604020104020204" pitchFamily="34" charset="0"/>
              </a:rPr>
              <a:t>launches success rate increasing.</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63" y="1708365"/>
            <a:ext cx="5015873" cy="34412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IN" sz="2000" dirty="0">
                <a:latin typeface="Abadi" panose="020B0604020104020204"/>
              </a:rPr>
              <a:t>Launch sites are :</a:t>
            </a:r>
          </a:p>
          <a:p>
            <a:pPr lvl="1"/>
            <a:r>
              <a:rPr lang="en-IN" sz="1600" dirty="0" smtClean="0">
                <a:solidFill>
                  <a:srgbClr val="0B49CB"/>
                </a:solidFill>
                <a:latin typeface="Abadi" panose="020B0604020104020204"/>
              </a:rPr>
              <a:t>CCAFS </a:t>
            </a:r>
            <a:r>
              <a:rPr lang="en-IN" sz="1600" dirty="0">
                <a:solidFill>
                  <a:srgbClr val="0B49CB"/>
                </a:solidFill>
                <a:latin typeface="Abadi" panose="020B0604020104020204"/>
              </a:rPr>
              <a:t>LC-40</a:t>
            </a:r>
          </a:p>
          <a:p>
            <a:pPr lvl="1"/>
            <a:r>
              <a:rPr lang="en-IN" sz="1600" dirty="0" smtClean="0">
                <a:solidFill>
                  <a:srgbClr val="0B49CB"/>
                </a:solidFill>
                <a:latin typeface="Abadi" panose="020B0604020104020204"/>
              </a:rPr>
              <a:t>CCAFS </a:t>
            </a:r>
            <a:r>
              <a:rPr lang="en-IN" sz="1600" dirty="0">
                <a:solidFill>
                  <a:srgbClr val="0B49CB"/>
                </a:solidFill>
                <a:latin typeface="Abadi" panose="020B0604020104020204"/>
              </a:rPr>
              <a:t>SLC-40</a:t>
            </a:r>
          </a:p>
          <a:p>
            <a:pPr lvl="1"/>
            <a:r>
              <a:rPr lang="en-IN" sz="1600" dirty="0" smtClean="0">
                <a:solidFill>
                  <a:srgbClr val="0B49CB"/>
                </a:solidFill>
                <a:latin typeface="Abadi" panose="020B0604020104020204"/>
              </a:rPr>
              <a:t>KSC </a:t>
            </a:r>
            <a:r>
              <a:rPr lang="en-IN" sz="1600" dirty="0">
                <a:solidFill>
                  <a:srgbClr val="0B49CB"/>
                </a:solidFill>
                <a:latin typeface="Abadi" panose="020B0604020104020204"/>
              </a:rPr>
              <a:t>LC-39A</a:t>
            </a:r>
          </a:p>
          <a:p>
            <a:pPr lvl="1"/>
            <a:r>
              <a:rPr lang="en-IN" sz="1600" dirty="0" smtClean="0">
                <a:solidFill>
                  <a:srgbClr val="0B49CB"/>
                </a:solidFill>
                <a:latin typeface="Abadi" panose="020B0604020104020204"/>
              </a:rPr>
              <a:t>VAFB SLC-4E</a:t>
            </a:r>
            <a:endParaRPr lang="en-US" sz="1600" dirty="0">
              <a:solidFill>
                <a:srgbClr val="0B49CB"/>
              </a:solidFill>
              <a:latin typeface="Abadi" panose="020B0604020104020204"/>
            </a:endParaRPr>
          </a:p>
          <a:p>
            <a:endParaRPr lang="en-US" sz="2000" dirty="0" smtClean="0">
              <a:latin typeface="Abadi" panose="020B0604020104020204"/>
            </a:endParaRPr>
          </a:p>
          <a:p>
            <a:r>
              <a:rPr lang="en-US" sz="2000" dirty="0" smtClean="0">
                <a:latin typeface="Abadi" panose="020B0604020104020204"/>
              </a:rPr>
              <a:t>SQL QUERY</a:t>
            </a:r>
            <a:r>
              <a:rPr lang="en-US" sz="2000" dirty="0">
                <a:latin typeface="Abadi" panose="020B0604020104020204"/>
              </a:rPr>
              <a:t>:  </a:t>
            </a:r>
            <a:r>
              <a:rPr lang="en-US" sz="1600" dirty="0">
                <a:solidFill>
                  <a:srgbClr val="0B49CB"/>
                </a:solidFill>
                <a:latin typeface="Abadi" panose="020B0604020104020204"/>
              </a:rPr>
              <a:t>select distinct(</a:t>
            </a:r>
            <a:r>
              <a:rPr lang="en-US" sz="1600" dirty="0" err="1">
                <a:solidFill>
                  <a:srgbClr val="0B49CB"/>
                </a:solidFill>
                <a:latin typeface="Abadi" panose="020B0604020104020204"/>
              </a:rPr>
              <a:t>launch_site</a:t>
            </a:r>
            <a:r>
              <a:rPr lang="en-US" sz="1600" dirty="0">
                <a:solidFill>
                  <a:srgbClr val="0B49CB"/>
                </a:solidFill>
                <a:latin typeface="Abadi" panose="020B0604020104020204"/>
              </a:rPr>
              <a:t>) from SPACEXTBL;</a:t>
            </a:r>
            <a:endParaRPr lang="en-IN" sz="2000" dirty="0" smtClean="0">
              <a:solidFill>
                <a:srgbClr val="0B49CB"/>
              </a:solidFill>
              <a:latin typeface="Abadi" panose="020B0604020104020204"/>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GB" sz="2000" dirty="0"/>
              <a:t>5 records where launch sites begin with `CCA` :</a:t>
            </a:r>
          </a:p>
          <a:p>
            <a:endParaRPr lang="en-US" sz="2400" dirty="0" smtClean="0">
              <a:latin typeface="Abadi" panose="020B0604020104020204"/>
            </a:endParaRPr>
          </a:p>
          <a:p>
            <a:endParaRPr lang="en-US" sz="2400" dirty="0">
              <a:latin typeface="Abadi" panose="020B0604020104020204"/>
            </a:endParaRPr>
          </a:p>
          <a:p>
            <a:endParaRPr lang="en-US" sz="2400" dirty="0" smtClean="0">
              <a:latin typeface="Abadi" panose="020B0604020104020204"/>
            </a:endParaRPr>
          </a:p>
          <a:p>
            <a:endParaRPr lang="en-US" sz="2400" dirty="0">
              <a:latin typeface="Abadi" panose="020B0604020104020204"/>
            </a:endParaRPr>
          </a:p>
          <a:p>
            <a:endParaRPr lang="en-US" sz="2400" dirty="0" smtClean="0">
              <a:latin typeface="Abadi" panose="020B0604020104020204"/>
            </a:endParaRPr>
          </a:p>
          <a:p>
            <a:endParaRPr lang="en-US" sz="2400" dirty="0">
              <a:latin typeface="Abadi" panose="020B0604020104020204"/>
            </a:endParaRPr>
          </a:p>
          <a:p>
            <a:endParaRPr lang="en-US" sz="2400" dirty="0" smtClean="0">
              <a:latin typeface="Abadi" panose="020B0604020104020204"/>
            </a:endParaRPr>
          </a:p>
          <a:p>
            <a:r>
              <a:rPr lang="en-US" sz="2000" dirty="0" smtClean="0">
                <a:latin typeface="Abadi" panose="020B0604020104020204"/>
              </a:rPr>
              <a:t>SQL </a:t>
            </a:r>
            <a:r>
              <a:rPr lang="en-US" sz="2000" dirty="0">
                <a:latin typeface="Abadi" panose="020B0604020104020204"/>
              </a:rPr>
              <a:t>QUERY</a:t>
            </a:r>
            <a:r>
              <a:rPr lang="en-US" sz="2000" dirty="0" smtClean="0">
                <a:latin typeface="Abadi" panose="020B0604020104020204"/>
              </a:rPr>
              <a:t>: </a:t>
            </a:r>
            <a:r>
              <a:rPr lang="en-GB" sz="1600" dirty="0">
                <a:solidFill>
                  <a:srgbClr val="0B49CB"/>
                </a:solidFill>
                <a:latin typeface="Abadi" panose="020B0604020104020204"/>
              </a:rPr>
              <a:t>select * from SPACEXTBL where </a:t>
            </a:r>
            <a:r>
              <a:rPr lang="en-GB" sz="1600" dirty="0" err="1">
                <a:solidFill>
                  <a:srgbClr val="0B49CB"/>
                </a:solidFill>
                <a:latin typeface="Abadi" panose="020B0604020104020204"/>
              </a:rPr>
              <a:t>launch_site</a:t>
            </a:r>
            <a:r>
              <a:rPr lang="en-GB" sz="1600" dirty="0">
                <a:solidFill>
                  <a:srgbClr val="0B49CB"/>
                </a:solidFill>
                <a:latin typeface="Abadi" panose="020B0604020104020204"/>
              </a:rPr>
              <a:t> like 'CCA%' limit 5;</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770010" y="2531007"/>
            <a:ext cx="10515601" cy="201605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94725" cy="4351338"/>
          </a:xfrm>
          <a:prstGeom prst="rect">
            <a:avLst/>
          </a:prstGeom>
        </p:spPr>
        <p:txBody>
          <a:bodyPr>
            <a:normAutofit/>
          </a:bodyPr>
          <a:lstStyle/>
          <a:p>
            <a:pPr>
              <a:lnSpc>
                <a:spcPct val="100000"/>
              </a:lnSpc>
              <a:spcBef>
                <a:spcPts val="1400"/>
              </a:spcBef>
            </a:pPr>
            <a:r>
              <a:rPr lang="en-GB" sz="2000" dirty="0">
                <a:solidFill>
                  <a:srgbClr val="0B49CB"/>
                </a:solidFill>
              </a:rPr>
              <a:t>The total </a:t>
            </a:r>
            <a:r>
              <a:rPr lang="en-GB" sz="2000" dirty="0" smtClean="0">
                <a:solidFill>
                  <a:srgbClr val="0B49CB"/>
                </a:solidFill>
              </a:rPr>
              <a:t>payload </a:t>
            </a:r>
            <a:r>
              <a:rPr lang="en-GB" sz="2000" dirty="0">
                <a:solidFill>
                  <a:srgbClr val="0B49CB"/>
                </a:solidFill>
              </a:rPr>
              <a:t>carried by boosters from NASA is </a:t>
            </a:r>
            <a:r>
              <a:rPr lang="en-GB" sz="2000" b="1" dirty="0">
                <a:solidFill>
                  <a:srgbClr val="0B49CB"/>
                </a:solidFill>
              </a:rPr>
              <a:t>45596</a:t>
            </a:r>
            <a:r>
              <a:rPr lang="en-GB" sz="2000" dirty="0">
                <a:solidFill>
                  <a:srgbClr val="0B49CB"/>
                </a:solidFill>
              </a:rPr>
              <a:t> </a:t>
            </a:r>
            <a:r>
              <a:rPr lang="en-GB" sz="2000" dirty="0" smtClean="0">
                <a:solidFill>
                  <a:srgbClr val="0B49CB"/>
                </a:solidFill>
              </a:rPr>
              <a:t>kg.</a:t>
            </a:r>
          </a:p>
          <a:p>
            <a:pPr>
              <a:lnSpc>
                <a:spcPct val="100000"/>
              </a:lnSpc>
              <a:spcBef>
                <a:spcPts val="1400"/>
              </a:spcBef>
            </a:pPr>
            <a:endParaRPr lang="en-GB" sz="2000" dirty="0">
              <a:solidFill>
                <a:srgbClr val="0B49CB"/>
              </a:solidFill>
              <a:latin typeface="Abadi" panose="020B0604020104020204" pitchFamily="34" charset="0"/>
            </a:endParaRPr>
          </a:p>
          <a:p>
            <a:pPr>
              <a:lnSpc>
                <a:spcPct val="100000"/>
              </a:lnSpc>
              <a:spcBef>
                <a:spcPts val="1400"/>
              </a:spcBef>
            </a:pPr>
            <a:r>
              <a:rPr lang="en-GB" sz="2000" dirty="0" smtClean="0">
                <a:latin typeface="Abadi" panose="020B0604020104020204" pitchFamily="34" charset="0"/>
              </a:rPr>
              <a:t>SQL QUERY: </a:t>
            </a:r>
            <a:r>
              <a:rPr lang="en-GB" sz="1600" dirty="0" smtClean="0">
                <a:solidFill>
                  <a:srgbClr val="0B49CB"/>
                </a:solidFill>
                <a:latin typeface="Abadi" panose="020B0604020104020204"/>
              </a:rPr>
              <a:t>select</a:t>
            </a:r>
            <a:r>
              <a:rPr lang="en-GB" sz="1600" dirty="0">
                <a:solidFill>
                  <a:srgbClr val="0B49CB"/>
                </a:solidFill>
                <a:latin typeface="Abadi" panose="020B0604020104020204"/>
              </a:rPr>
              <a:t> sum(</a:t>
            </a:r>
            <a:r>
              <a:rPr lang="en-GB" sz="1600" dirty="0" err="1">
                <a:solidFill>
                  <a:srgbClr val="0B49CB"/>
                </a:solidFill>
                <a:latin typeface="Abadi" panose="020B0604020104020204"/>
              </a:rPr>
              <a:t>payload_mass__kg</a:t>
            </a:r>
            <a:r>
              <a:rPr lang="en-GB" sz="1600" dirty="0">
                <a:solidFill>
                  <a:srgbClr val="0B49CB"/>
                </a:solidFill>
                <a:latin typeface="Abadi" panose="020B0604020104020204"/>
              </a:rPr>
              <a:t>_) from SPACEXTBL where customer = 'NASA (CRS)';</a:t>
            </a:r>
          </a:p>
          <a:p>
            <a:pPr>
              <a:lnSpc>
                <a:spcPct val="100000"/>
              </a:lnSpc>
              <a:spcBef>
                <a:spcPts val="1400"/>
              </a:spcBef>
            </a:pP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98733" cy="4351338"/>
          </a:xfrm>
          <a:prstGeom prst="rect">
            <a:avLst/>
          </a:prstGeom>
        </p:spPr>
        <p:txBody>
          <a:bodyPr>
            <a:normAutofit/>
          </a:bodyPr>
          <a:lstStyle/>
          <a:p>
            <a:r>
              <a:rPr lang="en-GB" sz="2000" dirty="0">
                <a:solidFill>
                  <a:srgbClr val="0B49CB"/>
                </a:solidFill>
                <a:latin typeface="Abadi" panose="020B0604020104020204"/>
              </a:rPr>
              <a:t>The average payload mass carried by booster version F9 v1.1 is </a:t>
            </a:r>
            <a:r>
              <a:rPr lang="en-IN" sz="2000" b="1" dirty="0" smtClean="0">
                <a:solidFill>
                  <a:srgbClr val="0B49CB"/>
                </a:solidFill>
                <a:latin typeface="Abadi" panose="020B0604020104020204"/>
              </a:rPr>
              <a:t>2534</a:t>
            </a:r>
            <a:r>
              <a:rPr lang="en-IN" sz="2000" dirty="0" smtClean="0">
                <a:solidFill>
                  <a:srgbClr val="0B49CB"/>
                </a:solidFill>
                <a:latin typeface="Abadi" panose="020B0604020104020204"/>
              </a:rPr>
              <a:t> kg.</a:t>
            </a:r>
          </a:p>
          <a:p>
            <a:endParaRPr lang="en-US" sz="2000" dirty="0">
              <a:solidFill>
                <a:srgbClr val="0B49CB"/>
              </a:solidFill>
              <a:latin typeface="Abadi" panose="020B0604020104020204"/>
            </a:endParaRPr>
          </a:p>
          <a:p>
            <a:r>
              <a:rPr lang="en-US" sz="2000" dirty="0" smtClean="0">
                <a:latin typeface="Abadi" panose="020B0604020104020204"/>
              </a:rPr>
              <a:t>SQL QUERY: </a:t>
            </a:r>
            <a:r>
              <a:rPr lang="en-GB" sz="1600" dirty="0" smtClean="0">
                <a:solidFill>
                  <a:srgbClr val="0B49CB"/>
                </a:solidFill>
                <a:latin typeface="Abadi" panose="020B0604020104020204"/>
              </a:rPr>
              <a:t>select </a:t>
            </a:r>
            <a:r>
              <a:rPr lang="en-GB" sz="1600" dirty="0" err="1">
                <a:solidFill>
                  <a:srgbClr val="0B49CB"/>
                </a:solidFill>
                <a:latin typeface="Abadi" panose="020B0604020104020204"/>
              </a:rPr>
              <a:t>avg</a:t>
            </a:r>
            <a:r>
              <a:rPr lang="en-GB" sz="1600" dirty="0">
                <a:solidFill>
                  <a:srgbClr val="0B49CB"/>
                </a:solidFill>
                <a:latin typeface="Abadi" panose="020B0604020104020204"/>
              </a:rPr>
              <a:t>(</a:t>
            </a:r>
            <a:r>
              <a:rPr lang="en-GB" sz="1600" dirty="0" err="1">
                <a:solidFill>
                  <a:srgbClr val="0B49CB"/>
                </a:solidFill>
                <a:latin typeface="Abadi" panose="020B0604020104020204"/>
              </a:rPr>
              <a:t>payload_mass__kg</a:t>
            </a:r>
            <a:r>
              <a:rPr lang="en-GB" sz="1600" dirty="0">
                <a:solidFill>
                  <a:srgbClr val="0B49CB"/>
                </a:solidFill>
                <a:latin typeface="Abadi" panose="020B0604020104020204"/>
              </a:rPr>
              <a:t>_) from SPACEXTBL where </a:t>
            </a:r>
            <a:r>
              <a:rPr lang="en-GB" sz="1600" dirty="0" err="1">
                <a:solidFill>
                  <a:srgbClr val="0B49CB"/>
                </a:solidFill>
                <a:latin typeface="Abadi" panose="020B0604020104020204"/>
              </a:rPr>
              <a:t>booster_version</a:t>
            </a:r>
            <a:r>
              <a:rPr lang="en-GB" sz="1600" dirty="0">
                <a:solidFill>
                  <a:srgbClr val="0B49CB"/>
                </a:solidFill>
                <a:latin typeface="Abadi" panose="020B0604020104020204"/>
              </a:rPr>
              <a:t> like 'F9 v1.1%';</a:t>
            </a:r>
            <a:endParaRPr lang="en-US" sz="1800" dirty="0">
              <a:solidFill>
                <a:srgbClr val="0B49CB"/>
              </a:solidFill>
              <a:latin typeface="Abadi" panose="020B060402010402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r>
              <a:rPr lang="en-GB" sz="2000" dirty="0">
                <a:solidFill>
                  <a:srgbClr val="0B49CB"/>
                </a:solidFill>
                <a:latin typeface="Abadi" panose="020B0604020104020204"/>
              </a:rPr>
              <a:t>The dates of the first successful landing outcome on ground pad was </a:t>
            </a:r>
            <a:r>
              <a:rPr lang="en-IN" sz="2000" b="1" dirty="0" smtClean="0">
                <a:solidFill>
                  <a:srgbClr val="0B49CB"/>
                </a:solidFill>
                <a:latin typeface="Abadi" panose="020B0604020104020204"/>
              </a:rPr>
              <a:t>2015-12-22.</a:t>
            </a:r>
          </a:p>
          <a:p>
            <a:endParaRPr lang="en-US" sz="2000" dirty="0" smtClean="0">
              <a:latin typeface="Abadi" panose="020B0604020104020204"/>
            </a:endParaRPr>
          </a:p>
          <a:p>
            <a:pPr algn="just"/>
            <a:r>
              <a:rPr lang="en-US" sz="2000" dirty="0" smtClean="0">
                <a:latin typeface="Abadi" panose="020B0604020104020204"/>
              </a:rPr>
              <a:t>SQL QUERY: </a:t>
            </a:r>
            <a:r>
              <a:rPr lang="en-GB" sz="1600" dirty="0">
                <a:solidFill>
                  <a:srgbClr val="0B49CB"/>
                </a:solidFill>
                <a:latin typeface="Abadi" panose="020B0604020104020204"/>
              </a:rPr>
              <a:t>select min(DATE) from SPACEXTBL where </a:t>
            </a:r>
            <a:r>
              <a:rPr lang="en-GB" sz="1600" dirty="0" err="1" smtClean="0">
                <a:solidFill>
                  <a:srgbClr val="0B49CB"/>
                </a:solidFill>
                <a:latin typeface="Abadi" panose="020B0604020104020204"/>
              </a:rPr>
              <a:t>landing__outcome</a:t>
            </a:r>
            <a:r>
              <a:rPr lang="en-GB" sz="1600" dirty="0" smtClean="0">
                <a:solidFill>
                  <a:srgbClr val="0B49CB"/>
                </a:solidFill>
                <a:latin typeface="Abadi" panose="020B0604020104020204"/>
              </a:rPr>
              <a:t> </a:t>
            </a:r>
            <a:r>
              <a:rPr lang="en-GB" sz="1600" dirty="0">
                <a:solidFill>
                  <a:srgbClr val="0B49CB"/>
                </a:solidFill>
                <a:latin typeface="Abadi" panose="020B0604020104020204"/>
              </a:rPr>
              <a:t>= 'Success (ground pad)';</a:t>
            </a:r>
            <a:endParaRPr lang="en-US" sz="1400" dirty="0">
              <a:solidFill>
                <a:srgbClr val="0B49CB"/>
              </a:solidFill>
              <a:latin typeface="Abadi" panose="020B060402010402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gn="just">
              <a:lnSpc>
                <a:spcPct val="100000"/>
              </a:lnSpc>
              <a:spcBef>
                <a:spcPts val="1400"/>
              </a:spcBef>
            </a:pPr>
            <a:r>
              <a:rPr lang="en-US" sz="2000" dirty="0">
                <a:latin typeface="Abadi"/>
              </a:rPr>
              <a:t>List the names of boosters which have successfully landed on drone ship and had payload mass greater than 4000 but less than </a:t>
            </a:r>
            <a:r>
              <a:rPr lang="en-US" sz="2000" dirty="0" smtClean="0">
                <a:latin typeface="Abadi"/>
              </a:rPr>
              <a:t>6000:</a:t>
            </a:r>
          </a:p>
          <a:p>
            <a:pPr lvl="1" algn="just"/>
            <a:r>
              <a:rPr lang="en-IN" sz="2000" dirty="0">
                <a:solidFill>
                  <a:srgbClr val="0B49CB"/>
                </a:solidFill>
                <a:latin typeface="Abadi" panose="020B0604020104020204"/>
              </a:rPr>
              <a:t>F9 FT B1032.1</a:t>
            </a:r>
          </a:p>
          <a:p>
            <a:pPr lvl="1" algn="just"/>
            <a:r>
              <a:rPr lang="en-IN" sz="2000" dirty="0" smtClean="0">
                <a:solidFill>
                  <a:srgbClr val="0B49CB"/>
                </a:solidFill>
                <a:latin typeface="Abadi" panose="020B0604020104020204"/>
              </a:rPr>
              <a:t>F9 </a:t>
            </a:r>
            <a:r>
              <a:rPr lang="en-IN" sz="2000" dirty="0">
                <a:solidFill>
                  <a:srgbClr val="0B49CB"/>
                </a:solidFill>
                <a:latin typeface="Abadi" panose="020B0604020104020204"/>
              </a:rPr>
              <a:t>B4 B1040.1</a:t>
            </a:r>
          </a:p>
          <a:p>
            <a:pPr lvl="1" algn="just"/>
            <a:r>
              <a:rPr lang="en-IN" sz="2000" dirty="0" smtClean="0">
                <a:solidFill>
                  <a:srgbClr val="0B49CB"/>
                </a:solidFill>
                <a:latin typeface="Abadi" panose="020B0604020104020204"/>
              </a:rPr>
              <a:t>F9 </a:t>
            </a:r>
            <a:r>
              <a:rPr lang="en-IN" sz="2000" dirty="0">
                <a:solidFill>
                  <a:srgbClr val="0B49CB"/>
                </a:solidFill>
                <a:latin typeface="Abadi" panose="020B0604020104020204"/>
              </a:rPr>
              <a:t>B4 B1043.1</a:t>
            </a:r>
            <a:endParaRPr lang="en-US" sz="2000" dirty="0">
              <a:solidFill>
                <a:srgbClr val="0B49CB"/>
              </a:solidFill>
              <a:latin typeface="Abadi" panose="020B0604020104020204"/>
            </a:endParaRPr>
          </a:p>
          <a:p>
            <a:pPr algn="just">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gn="just">
              <a:lnSpc>
                <a:spcPct val="100000"/>
              </a:lnSpc>
              <a:spcBef>
                <a:spcPts val="1400"/>
              </a:spcBef>
            </a:pPr>
            <a:r>
              <a:rPr lang="en-US" sz="2000" dirty="0" smtClean="0">
                <a:latin typeface="Abadi" panose="020B0604020104020204" pitchFamily="34" charset="0"/>
              </a:rPr>
              <a:t>SQL QUERY: </a:t>
            </a:r>
            <a:r>
              <a:rPr lang="en-GB" sz="1600" dirty="0">
                <a:solidFill>
                  <a:srgbClr val="0B49CB"/>
                </a:solidFill>
                <a:latin typeface="Abadi" panose="020B0604020104020204" pitchFamily="34" charset="0"/>
              </a:rPr>
              <a:t>select distinct(</a:t>
            </a:r>
            <a:r>
              <a:rPr lang="en-GB" sz="1600" dirty="0" err="1">
                <a:solidFill>
                  <a:srgbClr val="0B49CB"/>
                </a:solidFill>
                <a:latin typeface="Abadi" panose="020B0604020104020204" pitchFamily="34" charset="0"/>
              </a:rPr>
              <a:t>booster_version</a:t>
            </a:r>
            <a:r>
              <a:rPr lang="en-GB" sz="1600" dirty="0">
                <a:solidFill>
                  <a:srgbClr val="0B49CB"/>
                </a:solidFill>
                <a:latin typeface="Abadi" panose="020B0604020104020204" pitchFamily="34" charset="0"/>
              </a:rPr>
              <a:t>) from SPACEXTBL where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 'Success (drone ship)' AND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&gt; 4000 AND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&lt; 6000;</a:t>
            </a:r>
            <a:endParaRPr lang="en-US" sz="1600" dirty="0">
              <a:solidFill>
                <a:srgbClr val="0B49CB"/>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8280"/>
            <a:ext cx="10515600" cy="53797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600" dirty="0" smtClean="0">
                <a:solidFill>
                  <a:srgbClr val="0B49CB"/>
                </a:solidFill>
                <a:latin typeface="Abadi" panose="020B0604020104020204" pitchFamily="34" charset="0"/>
              </a:rPr>
              <a:t>Collection of Falcon 9 launch data via SpaceX API, and web scrapping, then store it into IBM Db2 for analytics.</a:t>
            </a:r>
          </a:p>
          <a:p>
            <a:pPr lvl="1">
              <a:lnSpc>
                <a:spcPct val="100000"/>
              </a:lnSpc>
              <a:spcBef>
                <a:spcPts val="1400"/>
              </a:spcBef>
            </a:pPr>
            <a:r>
              <a:rPr lang="en-US" sz="1600" dirty="0" smtClean="0">
                <a:solidFill>
                  <a:srgbClr val="0B49CB"/>
                </a:solidFill>
                <a:latin typeface="Abadi" panose="020B0604020104020204" pitchFamily="34" charset="0"/>
              </a:rPr>
              <a:t>Data cleaning, replacing missing values with either mean of that table or 0.</a:t>
            </a:r>
          </a:p>
          <a:p>
            <a:pPr lvl="1">
              <a:lnSpc>
                <a:spcPct val="100000"/>
              </a:lnSpc>
              <a:spcBef>
                <a:spcPts val="1400"/>
              </a:spcBef>
            </a:pPr>
            <a:r>
              <a:rPr lang="en-US" sz="1600" dirty="0" smtClean="0">
                <a:solidFill>
                  <a:srgbClr val="0B49CB"/>
                </a:solidFill>
                <a:latin typeface="Abadi" panose="020B0604020104020204" pitchFamily="34" charset="0"/>
              </a:rPr>
              <a:t>Visualization of the data</a:t>
            </a:r>
          </a:p>
          <a:p>
            <a:pPr lvl="1">
              <a:lnSpc>
                <a:spcPct val="100000"/>
              </a:lnSpc>
              <a:spcBef>
                <a:spcPts val="1400"/>
              </a:spcBef>
            </a:pPr>
            <a:r>
              <a:rPr lang="en-GB" sz="1600" dirty="0">
                <a:solidFill>
                  <a:srgbClr val="0B49CB"/>
                </a:solidFill>
                <a:latin typeface="Abadi" panose="020B0604020104020204" pitchFamily="34" charset="0"/>
              </a:rPr>
              <a:t>Finally, performance of a predictive analysis to train and evaluate a best model and give prediction over the success of future </a:t>
            </a:r>
            <a:r>
              <a:rPr lang="en-GB" sz="1600" dirty="0" smtClean="0">
                <a:solidFill>
                  <a:srgbClr val="0B49CB"/>
                </a:solidFill>
                <a:latin typeface="Abadi" panose="020B0604020104020204" pitchFamily="34" charset="0"/>
              </a:rPr>
              <a:t>landings.</a:t>
            </a:r>
            <a:endParaRPr lang="en-US" sz="1600" dirty="0">
              <a:solidFill>
                <a:srgbClr val="0B49CB"/>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GB" sz="1600" dirty="0">
                <a:solidFill>
                  <a:srgbClr val="0B49CB"/>
                </a:solidFill>
                <a:latin typeface="Abadi" panose="020B0604020104020204" pitchFamily="34" charset="0"/>
              </a:rPr>
              <a:t>When Payload was greater than 7500 kg falcon rocket had a higher chance of successful </a:t>
            </a:r>
            <a:r>
              <a:rPr lang="en-GB" sz="1600" dirty="0" smtClean="0">
                <a:solidFill>
                  <a:srgbClr val="0B49CB"/>
                </a:solidFill>
                <a:latin typeface="Abadi" panose="020B0604020104020204" pitchFamily="34" charset="0"/>
              </a:rPr>
              <a:t>landing.</a:t>
            </a:r>
            <a:endParaRPr lang="en-GB" sz="1600" dirty="0">
              <a:solidFill>
                <a:srgbClr val="0B49CB"/>
              </a:solidFill>
              <a:latin typeface="Abadi" panose="020B0604020104020204" pitchFamily="34" charset="0"/>
            </a:endParaRPr>
          </a:p>
          <a:p>
            <a:pPr lvl="1">
              <a:lnSpc>
                <a:spcPct val="100000"/>
              </a:lnSpc>
              <a:spcBef>
                <a:spcPts val="1400"/>
              </a:spcBef>
            </a:pPr>
            <a:r>
              <a:rPr lang="en-GB" sz="1600" dirty="0">
                <a:solidFill>
                  <a:srgbClr val="0B49CB"/>
                </a:solidFill>
                <a:latin typeface="Abadi" panose="020B0604020104020204" pitchFamily="34" charset="0"/>
              </a:rPr>
              <a:t>Among 11 orbit types ES </a:t>
            </a:r>
            <a:r>
              <a:rPr lang="en-GB" sz="1600" dirty="0" smtClean="0">
                <a:solidFill>
                  <a:srgbClr val="0B49CB"/>
                </a:solidFill>
                <a:latin typeface="Abadi" panose="020B0604020104020204" pitchFamily="34" charset="0"/>
              </a:rPr>
              <a:t>L1, </a:t>
            </a:r>
            <a:r>
              <a:rPr lang="en-GB" sz="1600" dirty="0">
                <a:solidFill>
                  <a:srgbClr val="0B49CB"/>
                </a:solidFill>
                <a:latin typeface="Abadi" panose="020B0604020104020204" pitchFamily="34" charset="0"/>
              </a:rPr>
              <a:t>GEO, HEO, SSO were 100 successful with less than 6000 kg </a:t>
            </a:r>
            <a:r>
              <a:rPr lang="en-GB" sz="1600" dirty="0" smtClean="0">
                <a:solidFill>
                  <a:srgbClr val="0B49CB"/>
                </a:solidFill>
                <a:latin typeface="Abadi" panose="020B0604020104020204" pitchFamily="34" charset="0"/>
              </a:rPr>
              <a:t>payload.</a:t>
            </a:r>
            <a:endParaRPr lang="en-GB" sz="1600" dirty="0">
              <a:solidFill>
                <a:srgbClr val="0B49CB"/>
              </a:solidFill>
              <a:latin typeface="Abadi" panose="020B0604020104020204" pitchFamily="34" charset="0"/>
            </a:endParaRPr>
          </a:p>
          <a:p>
            <a:pPr lvl="1">
              <a:lnSpc>
                <a:spcPct val="100000"/>
              </a:lnSpc>
              <a:spcBef>
                <a:spcPts val="1400"/>
              </a:spcBef>
            </a:pPr>
            <a:r>
              <a:rPr lang="en-GB" sz="1600" dirty="0">
                <a:solidFill>
                  <a:srgbClr val="0B49CB"/>
                </a:solidFill>
                <a:latin typeface="Abadi" panose="020B0604020104020204" pitchFamily="34" charset="0"/>
              </a:rPr>
              <a:t>SpaceX has 4 launch sites, one is near California, the other three is near Florida and South Texas. All the sites are in near proximity </a:t>
            </a:r>
            <a:r>
              <a:rPr lang="en-GB" sz="1600" dirty="0" smtClean="0">
                <a:solidFill>
                  <a:srgbClr val="0B49CB"/>
                </a:solidFill>
                <a:latin typeface="Abadi" panose="020B0604020104020204" pitchFamily="34" charset="0"/>
              </a:rPr>
              <a:t>to ocean </a:t>
            </a:r>
            <a:r>
              <a:rPr lang="en-GB" sz="1600" dirty="0">
                <a:solidFill>
                  <a:srgbClr val="0B49CB"/>
                </a:solidFill>
                <a:latin typeface="Abadi" panose="020B0604020104020204" pitchFamily="34" charset="0"/>
              </a:rPr>
              <a:t>and all the sites are bit far away from the </a:t>
            </a:r>
            <a:r>
              <a:rPr lang="en-GB" sz="1600" dirty="0" smtClean="0">
                <a:solidFill>
                  <a:srgbClr val="0B49CB"/>
                </a:solidFill>
                <a:latin typeface="Abadi" panose="020B0604020104020204" pitchFamily="34" charset="0"/>
              </a:rPr>
              <a:t>city.</a:t>
            </a:r>
          </a:p>
          <a:p>
            <a:pPr lvl="1">
              <a:lnSpc>
                <a:spcPct val="100000"/>
              </a:lnSpc>
              <a:spcBef>
                <a:spcPts val="1400"/>
              </a:spcBef>
            </a:pPr>
            <a:r>
              <a:rPr lang="en-GB" sz="1600" dirty="0" smtClean="0">
                <a:solidFill>
                  <a:srgbClr val="0B49CB"/>
                </a:solidFill>
                <a:latin typeface="Abadi" panose="020B0604020104020204" pitchFamily="34" charset="0"/>
              </a:rPr>
              <a:t>All models performed similarly when trained with the data at hand.</a:t>
            </a:r>
            <a:endParaRPr lang="en-GB" sz="1600" dirty="0">
              <a:solidFill>
                <a:srgbClr val="0B49CB"/>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5514"/>
            <a:ext cx="10268104" cy="4761697"/>
          </a:xfrm>
          <a:prstGeom prst="rect">
            <a:avLst/>
          </a:prstGeom>
        </p:spPr>
        <p:txBody>
          <a:bodyPr>
            <a:normAutofit/>
          </a:bodyPr>
          <a:lstStyle/>
          <a:p>
            <a:pPr>
              <a:lnSpc>
                <a:spcPct val="100000"/>
              </a:lnSpc>
              <a:spcBef>
                <a:spcPts val="1400"/>
              </a:spcBef>
            </a:pPr>
            <a:r>
              <a:rPr lang="en-GB" sz="2000" dirty="0">
                <a:solidFill>
                  <a:schemeClr val="accent3">
                    <a:lumMod val="25000"/>
                  </a:schemeClr>
                </a:solidFill>
                <a:latin typeface="Abadi" panose="020B0604020104020204" pitchFamily="34" charset="0"/>
              </a:rPr>
              <a:t>The total number of successful and failure mission outcomes </a:t>
            </a:r>
            <a:r>
              <a:rPr lang="en-GB" sz="20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000" dirty="0" smtClean="0">
                <a:solidFill>
                  <a:schemeClr val="accent3">
                    <a:lumMod val="25000"/>
                  </a:schemeClr>
                </a:solidFill>
                <a:latin typeface="Abadi" panose="020B0604020104020204" pitchFamily="34" charset="0"/>
              </a:rPr>
              <a:t>SQL QUERY: </a:t>
            </a:r>
            <a:r>
              <a:rPr lang="en-GB" sz="1600" dirty="0">
                <a:solidFill>
                  <a:srgbClr val="0B49CB"/>
                </a:solidFill>
                <a:latin typeface="Abadi" panose="020B0604020104020204" pitchFamily="34" charset="0"/>
              </a:rPr>
              <a:t>select  </a:t>
            </a:r>
            <a:r>
              <a:rPr lang="en-GB" sz="1600" dirty="0" err="1">
                <a:solidFill>
                  <a:srgbClr val="0B49CB"/>
                </a:solidFill>
                <a:latin typeface="Abadi" panose="020B0604020104020204" pitchFamily="34" charset="0"/>
              </a:rPr>
              <a:t>mission_outcome,count</a:t>
            </a:r>
            <a:r>
              <a:rPr lang="en-GB" sz="1600" dirty="0">
                <a:solidFill>
                  <a:srgbClr val="0B49CB"/>
                </a:solidFill>
                <a:latin typeface="Abadi" panose="020B0604020104020204" pitchFamily="34" charset="0"/>
              </a:rPr>
              <a:t>(*) from SPACEXTBL group by </a:t>
            </a:r>
            <a:r>
              <a:rPr lang="en-GB" sz="1600" dirty="0" err="1">
                <a:solidFill>
                  <a:srgbClr val="0B49CB"/>
                </a:solidFill>
                <a:latin typeface="Abadi" panose="020B0604020104020204" pitchFamily="34" charset="0"/>
              </a:rPr>
              <a:t>mission_outcome</a:t>
            </a:r>
            <a:r>
              <a:rPr lang="en-GB" sz="1600" dirty="0">
                <a:solidFill>
                  <a:srgbClr val="0B49CB"/>
                </a:solidFill>
                <a:latin typeface="Abadi" panose="020B0604020104020204" pitchFamily="34" charset="0"/>
              </a:rPr>
              <a:t>;</a:t>
            </a:r>
            <a:endParaRPr lang="en-US" sz="2000" dirty="0" smtClean="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3175875" y="2359356"/>
            <a:ext cx="5703871" cy="27269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606"/>
            <a:ext cx="10687962" cy="541098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a:t>
            </a:r>
            <a:r>
              <a:rPr lang="en-US" sz="2200" dirty="0" smtClean="0">
                <a:solidFill>
                  <a:schemeClr val="accent3">
                    <a:lumMod val="25000"/>
                  </a:schemeClr>
                </a:solidFill>
                <a:latin typeface="Abadi" panose="020B0604020104020204" pitchFamily="34" charset="0"/>
              </a:rPr>
              <a:t>mass</a:t>
            </a:r>
          </a:p>
          <a:p>
            <a:pPr>
              <a:lnSpc>
                <a:spcPct val="100000"/>
              </a:lnSpc>
              <a:spcBef>
                <a:spcPts val="1400"/>
              </a:spcBef>
            </a:pPr>
            <a:endParaRPr lang="en-US" sz="2000" dirty="0" smtClean="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smtClean="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smtClean="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smtClean="0">
              <a:latin typeface="Abadi" panose="020B0604020104020204" pitchFamily="34" charset="0"/>
            </a:endParaRPr>
          </a:p>
          <a:p>
            <a:pPr>
              <a:lnSpc>
                <a:spcPct val="100000"/>
              </a:lnSpc>
              <a:spcBef>
                <a:spcPts val="1400"/>
              </a:spcBef>
            </a:pPr>
            <a:endParaRPr lang="en-US" sz="2000" dirty="0" smtClean="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gn="just">
              <a:lnSpc>
                <a:spcPct val="100000"/>
              </a:lnSpc>
              <a:spcBef>
                <a:spcPts val="1400"/>
              </a:spcBef>
            </a:pPr>
            <a:r>
              <a:rPr lang="en-US" sz="2000" dirty="0" smtClean="0">
                <a:latin typeface="Abadi" panose="020B0604020104020204" pitchFamily="34" charset="0"/>
              </a:rPr>
              <a:t>SQL </a:t>
            </a:r>
            <a:r>
              <a:rPr lang="en-US" sz="2000" dirty="0">
                <a:latin typeface="Abadi" panose="020B0604020104020204" pitchFamily="34" charset="0"/>
              </a:rPr>
              <a:t>QUERY</a:t>
            </a:r>
            <a:r>
              <a:rPr lang="en-US" sz="2000" dirty="0" smtClean="0">
                <a:latin typeface="Abadi" panose="020B0604020104020204" pitchFamily="34" charset="0"/>
              </a:rPr>
              <a:t>: </a:t>
            </a:r>
            <a:r>
              <a:rPr lang="en-GB" sz="1600" dirty="0">
                <a:solidFill>
                  <a:srgbClr val="0B49CB"/>
                </a:solidFill>
                <a:latin typeface="Abadi" panose="020B0604020104020204" pitchFamily="34" charset="0"/>
              </a:rPr>
              <a:t>select distinct(</a:t>
            </a:r>
            <a:r>
              <a:rPr lang="en-GB" sz="1600" dirty="0" err="1">
                <a:solidFill>
                  <a:srgbClr val="0B49CB"/>
                </a:solidFill>
                <a:latin typeface="Abadi" panose="020B0604020104020204" pitchFamily="34" charset="0"/>
              </a:rPr>
              <a:t>booster_version</a:t>
            </a:r>
            <a:r>
              <a:rPr lang="en-GB" sz="1600" dirty="0">
                <a:solidFill>
                  <a:srgbClr val="0B49CB"/>
                </a:solidFill>
                <a:latin typeface="Abadi" panose="020B0604020104020204" pitchFamily="34" charset="0"/>
              </a:rPr>
              <a:t>) from SPACEXTBL where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 (select max(</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from SPACEXTBL);</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7" name="Table 6"/>
          <p:cNvGraphicFramePr>
            <a:graphicFrameLocks noGrp="1"/>
          </p:cNvGraphicFramePr>
          <p:nvPr>
            <p:extLst>
              <p:ext uri="{D42A27DB-BD31-4B8C-83A1-F6EECF244321}">
                <p14:modId xmlns:p14="http://schemas.microsoft.com/office/powerpoint/2010/main" val="1563486425"/>
              </p:ext>
            </p:extLst>
          </p:nvPr>
        </p:nvGraphicFramePr>
        <p:xfrm>
          <a:off x="4619937" y="1854295"/>
          <a:ext cx="2507343" cy="3883847"/>
        </p:xfrm>
        <a:graphic>
          <a:graphicData uri="http://schemas.openxmlformats.org/drawingml/2006/table">
            <a:tbl>
              <a:tblPr firstRow="1" bandRow="1">
                <a:tableStyleId>{5940675A-B579-460E-94D1-54222C63F5DA}</a:tableStyleId>
              </a:tblPr>
              <a:tblGrid>
                <a:gridCol w="2507343">
                  <a:extLst>
                    <a:ext uri="{9D8B030D-6E8A-4147-A177-3AD203B41FA5}">
                      <a16:colId xmlns:a16="http://schemas.microsoft.com/office/drawing/2014/main" val="2821393527"/>
                    </a:ext>
                  </a:extLst>
                </a:gridCol>
              </a:tblGrid>
              <a:tr h="296071">
                <a:tc>
                  <a:txBody>
                    <a:bodyPr/>
                    <a:lstStyle/>
                    <a:p>
                      <a:pPr algn="l" fontAlgn="ctr"/>
                      <a:r>
                        <a:rPr lang="en-IN" sz="1400" dirty="0" err="1" smtClean="0">
                          <a:effectLst/>
                          <a:latin typeface="Abadi" panose="020B0604020104020204"/>
                        </a:rPr>
                        <a:t>Booster_version</a:t>
                      </a:r>
                      <a:endParaRPr lang="en-IN" sz="1400" b="1" dirty="0">
                        <a:effectLst/>
                        <a:latin typeface="Abadi" panose="020B0604020104020204"/>
                      </a:endParaRPr>
                    </a:p>
                  </a:txBody>
                  <a:tcPr marL="38100" marR="38100" marT="38100" marB="38100" anchor="ctr"/>
                </a:tc>
                <a:extLst>
                  <a:ext uri="{0D108BD9-81ED-4DB2-BD59-A6C34878D82A}">
                    <a16:rowId xmlns:a16="http://schemas.microsoft.com/office/drawing/2014/main" val="2843367723"/>
                  </a:ext>
                </a:extLst>
              </a:tr>
              <a:tr h="330995">
                <a:tc>
                  <a:txBody>
                    <a:bodyPr/>
                    <a:lstStyle/>
                    <a:p>
                      <a:pPr algn="l" fontAlgn="ctr"/>
                      <a:r>
                        <a:rPr lang="en-IN" sz="1400">
                          <a:effectLst/>
                          <a:latin typeface="Abadi" panose="020B0604020104020204"/>
                        </a:rPr>
                        <a:t>F9 B5 B1048.4</a:t>
                      </a:r>
                    </a:p>
                  </a:txBody>
                  <a:tcPr marL="38100" marR="38100" marT="38100" marB="38100" anchor="ctr"/>
                </a:tc>
                <a:extLst>
                  <a:ext uri="{0D108BD9-81ED-4DB2-BD59-A6C34878D82A}">
                    <a16:rowId xmlns:a16="http://schemas.microsoft.com/office/drawing/2014/main" val="1654080680"/>
                  </a:ext>
                </a:extLst>
              </a:tr>
              <a:tr h="296071">
                <a:tc>
                  <a:txBody>
                    <a:bodyPr/>
                    <a:lstStyle/>
                    <a:p>
                      <a:pPr algn="l" fontAlgn="ctr"/>
                      <a:r>
                        <a:rPr lang="en-IN" sz="1400">
                          <a:effectLst/>
                          <a:latin typeface="Abadi" panose="020B0604020104020204"/>
                        </a:rPr>
                        <a:t>F9 B5 B1048.5</a:t>
                      </a:r>
                    </a:p>
                  </a:txBody>
                  <a:tcPr marL="38100" marR="38100" marT="38100" marB="38100" anchor="ctr"/>
                </a:tc>
                <a:extLst>
                  <a:ext uri="{0D108BD9-81ED-4DB2-BD59-A6C34878D82A}">
                    <a16:rowId xmlns:a16="http://schemas.microsoft.com/office/drawing/2014/main" val="809739353"/>
                  </a:ext>
                </a:extLst>
              </a:tr>
              <a:tr h="296071">
                <a:tc>
                  <a:txBody>
                    <a:bodyPr/>
                    <a:lstStyle/>
                    <a:p>
                      <a:pPr algn="l" fontAlgn="ctr"/>
                      <a:r>
                        <a:rPr lang="en-IN" sz="1400" dirty="0">
                          <a:effectLst/>
                          <a:latin typeface="Abadi" panose="020B0604020104020204"/>
                        </a:rPr>
                        <a:t>F9 B5 B1049.4</a:t>
                      </a:r>
                    </a:p>
                  </a:txBody>
                  <a:tcPr marL="38100" marR="38100" marT="38100" marB="38100" anchor="ctr"/>
                </a:tc>
                <a:extLst>
                  <a:ext uri="{0D108BD9-81ED-4DB2-BD59-A6C34878D82A}">
                    <a16:rowId xmlns:a16="http://schemas.microsoft.com/office/drawing/2014/main" val="3796142850"/>
                  </a:ext>
                </a:extLst>
              </a:tr>
              <a:tr h="296071">
                <a:tc>
                  <a:txBody>
                    <a:bodyPr/>
                    <a:lstStyle/>
                    <a:p>
                      <a:pPr algn="l" fontAlgn="ctr"/>
                      <a:r>
                        <a:rPr lang="en-IN" sz="1400" dirty="0">
                          <a:effectLst/>
                          <a:latin typeface="Abadi" panose="020B0604020104020204"/>
                        </a:rPr>
                        <a:t>F9 B5 B1049.5</a:t>
                      </a:r>
                    </a:p>
                  </a:txBody>
                  <a:tcPr marL="38100" marR="38100" marT="38100" marB="38100" anchor="ctr"/>
                </a:tc>
                <a:extLst>
                  <a:ext uri="{0D108BD9-81ED-4DB2-BD59-A6C34878D82A}">
                    <a16:rowId xmlns:a16="http://schemas.microsoft.com/office/drawing/2014/main" val="4148747175"/>
                  </a:ext>
                </a:extLst>
              </a:tr>
              <a:tr h="296071">
                <a:tc>
                  <a:txBody>
                    <a:bodyPr/>
                    <a:lstStyle/>
                    <a:p>
                      <a:pPr algn="l" fontAlgn="ctr"/>
                      <a:r>
                        <a:rPr lang="en-IN" sz="1400" dirty="0">
                          <a:effectLst/>
                          <a:latin typeface="Abadi" panose="020B0604020104020204"/>
                        </a:rPr>
                        <a:t>F9 B5 B1049.7</a:t>
                      </a:r>
                    </a:p>
                  </a:txBody>
                  <a:tcPr marL="38100" marR="38100" marT="38100" marB="38100" anchor="ctr"/>
                </a:tc>
                <a:extLst>
                  <a:ext uri="{0D108BD9-81ED-4DB2-BD59-A6C34878D82A}">
                    <a16:rowId xmlns:a16="http://schemas.microsoft.com/office/drawing/2014/main" val="1339894262"/>
                  </a:ext>
                </a:extLst>
              </a:tr>
              <a:tr h="296071">
                <a:tc>
                  <a:txBody>
                    <a:bodyPr/>
                    <a:lstStyle/>
                    <a:p>
                      <a:pPr algn="l" fontAlgn="ctr"/>
                      <a:r>
                        <a:rPr lang="en-IN" sz="1400">
                          <a:effectLst/>
                          <a:latin typeface="Abadi" panose="020B0604020104020204"/>
                        </a:rPr>
                        <a:t>F9 B5 B1051.3</a:t>
                      </a:r>
                    </a:p>
                  </a:txBody>
                  <a:tcPr marL="38100" marR="38100" marT="38100" marB="38100" anchor="ctr"/>
                </a:tc>
                <a:extLst>
                  <a:ext uri="{0D108BD9-81ED-4DB2-BD59-A6C34878D82A}">
                    <a16:rowId xmlns:a16="http://schemas.microsoft.com/office/drawing/2014/main" val="1400588124"/>
                  </a:ext>
                </a:extLst>
              </a:tr>
              <a:tr h="296071">
                <a:tc>
                  <a:txBody>
                    <a:bodyPr/>
                    <a:lstStyle/>
                    <a:p>
                      <a:pPr algn="l" fontAlgn="ctr"/>
                      <a:r>
                        <a:rPr lang="en-IN" sz="1400" dirty="0">
                          <a:effectLst/>
                          <a:latin typeface="Abadi" panose="020B0604020104020204"/>
                        </a:rPr>
                        <a:t>F9 B5 B1051.4</a:t>
                      </a:r>
                    </a:p>
                  </a:txBody>
                  <a:tcPr marL="38100" marR="38100" marT="38100" marB="38100" anchor="ctr"/>
                </a:tc>
                <a:extLst>
                  <a:ext uri="{0D108BD9-81ED-4DB2-BD59-A6C34878D82A}">
                    <a16:rowId xmlns:a16="http://schemas.microsoft.com/office/drawing/2014/main" val="2383672419"/>
                  </a:ext>
                </a:extLst>
              </a:tr>
              <a:tr h="296071">
                <a:tc>
                  <a:txBody>
                    <a:bodyPr/>
                    <a:lstStyle/>
                    <a:p>
                      <a:pPr algn="l" fontAlgn="ctr"/>
                      <a:r>
                        <a:rPr lang="en-IN" sz="1400">
                          <a:effectLst/>
                          <a:latin typeface="Abadi" panose="020B0604020104020204"/>
                        </a:rPr>
                        <a:t>F9 B5 B1051.6</a:t>
                      </a:r>
                    </a:p>
                  </a:txBody>
                  <a:tcPr marL="38100" marR="38100" marT="38100" marB="38100" anchor="ctr"/>
                </a:tc>
                <a:extLst>
                  <a:ext uri="{0D108BD9-81ED-4DB2-BD59-A6C34878D82A}">
                    <a16:rowId xmlns:a16="http://schemas.microsoft.com/office/drawing/2014/main" val="2121324962"/>
                  </a:ext>
                </a:extLst>
              </a:tr>
              <a:tr h="296071">
                <a:tc>
                  <a:txBody>
                    <a:bodyPr/>
                    <a:lstStyle/>
                    <a:p>
                      <a:pPr algn="l" fontAlgn="ctr"/>
                      <a:r>
                        <a:rPr lang="en-IN" sz="1400">
                          <a:effectLst/>
                          <a:latin typeface="Abadi" panose="020B0604020104020204"/>
                        </a:rPr>
                        <a:t>F9 B5 B1056.4</a:t>
                      </a:r>
                    </a:p>
                  </a:txBody>
                  <a:tcPr marL="38100" marR="38100" marT="38100" marB="38100" anchor="ctr"/>
                </a:tc>
                <a:extLst>
                  <a:ext uri="{0D108BD9-81ED-4DB2-BD59-A6C34878D82A}">
                    <a16:rowId xmlns:a16="http://schemas.microsoft.com/office/drawing/2014/main" val="1334457123"/>
                  </a:ext>
                </a:extLst>
              </a:tr>
              <a:tr h="296071">
                <a:tc>
                  <a:txBody>
                    <a:bodyPr/>
                    <a:lstStyle/>
                    <a:p>
                      <a:pPr algn="l" fontAlgn="ctr"/>
                      <a:r>
                        <a:rPr lang="en-IN" sz="1400">
                          <a:effectLst/>
                          <a:latin typeface="Abadi" panose="020B0604020104020204"/>
                        </a:rPr>
                        <a:t>F9 B5 B1058.3</a:t>
                      </a:r>
                    </a:p>
                  </a:txBody>
                  <a:tcPr marL="38100" marR="38100" marT="38100" marB="38100" anchor="ctr"/>
                </a:tc>
                <a:extLst>
                  <a:ext uri="{0D108BD9-81ED-4DB2-BD59-A6C34878D82A}">
                    <a16:rowId xmlns:a16="http://schemas.microsoft.com/office/drawing/2014/main" val="4161753482"/>
                  </a:ext>
                </a:extLst>
              </a:tr>
              <a:tr h="296071">
                <a:tc>
                  <a:txBody>
                    <a:bodyPr/>
                    <a:lstStyle/>
                    <a:p>
                      <a:pPr algn="l" fontAlgn="ctr"/>
                      <a:r>
                        <a:rPr lang="en-IN" sz="1400">
                          <a:effectLst/>
                          <a:latin typeface="Abadi" panose="020B0604020104020204"/>
                        </a:rPr>
                        <a:t>F9 B5 B1060.2</a:t>
                      </a:r>
                    </a:p>
                  </a:txBody>
                  <a:tcPr marL="38100" marR="38100" marT="38100" marB="38100" anchor="ctr"/>
                </a:tc>
                <a:extLst>
                  <a:ext uri="{0D108BD9-81ED-4DB2-BD59-A6C34878D82A}">
                    <a16:rowId xmlns:a16="http://schemas.microsoft.com/office/drawing/2014/main" val="510321438"/>
                  </a:ext>
                </a:extLst>
              </a:tr>
              <a:tr h="296071">
                <a:tc>
                  <a:txBody>
                    <a:bodyPr/>
                    <a:lstStyle/>
                    <a:p>
                      <a:pPr algn="l" fontAlgn="ctr"/>
                      <a:r>
                        <a:rPr lang="en-IN" sz="1400" dirty="0">
                          <a:effectLst/>
                          <a:latin typeface="Abadi" panose="020B0604020104020204"/>
                        </a:rPr>
                        <a:t>F9 B5 B1060.3</a:t>
                      </a:r>
                    </a:p>
                  </a:txBody>
                  <a:tcPr marL="38100" marR="38100" marT="38100" marB="38100" anchor="ctr"/>
                </a:tc>
                <a:extLst>
                  <a:ext uri="{0D108BD9-81ED-4DB2-BD59-A6C34878D82A}">
                    <a16:rowId xmlns:a16="http://schemas.microsoft.com/office/drawing/2014/main" val="325772452"/>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a:t>
            </a:r>
            <a:r>
              <a:rPr lang="en-US" sz="2200" dirty="0" smtClean="0">
                <a:solidFill>
                  <a:schemeClr val="accent3">
                    <a:lumMod val="25000"/>
                  </a:schemeClr>
                </a:solidFill>
                <a:latin typeface="Abadi"/>
              </a:rPr>
              <a:t>2015:</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000" dirty="0" smtClean="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smtClean="0">
                <a:solidFill>
                  <a:schemeClr val="accent3">
                    <a:lumMod val="25000"/>
                  </a:schemeClr>
                </a:solidFill>
                <a:latin typeface="Abadi" panose="020B0604020104020204" pitchFamily="34" charset="0"/>
              </a:rPr>
              <a:t>SQL </a:t>
            </a:r>
            <a:r>
              <a:rPr lang="en-US" sz="2000" dirty="0">
                <a:solidFill>
                  <a:schemeClr val="accent3">
                    <a:lumMod val="25000"/>
                  </a:schemeClr>
                </a:solidFill>
                <a:latin typeface="Abadi" panose="020B0604020104020204" pitchFamily="34" charset="0"/>
              </a:rPr>
              <a:t>QUERY</a:t>
            </a:r>
            <a:r>
              <a:rPr lang="en-US" sz="2000" dirty="0" smtClean="0">
                <a:solidFill>
                  <a:schemeClr val="accent3">
                    <a:lumMod val="25000"/>
                  </a:schemeClr>
                </a:solidFill>
                <a:latin typeface="Abadi" panose="020B0604020104020204" pitchFamily="34" charset="0"/>
              </a:rPr>
              <a:t>: </a:t>
            </a:r>
            <a:r>
              <a:rPr lang="en-GB" sz="1600" dirty="0">
                <a:solidFill>
                  <a:srgbClr val="0B49CB"/>
                </a:solidFill>
                <a:latin typeface="Abadi" panose="020B0604020104020204" pitchFamily="34" charset="0"/>
              </a:rPr>
              <a:t>select  landing__</a:t>
            </a:r>
            <a:r>
              <a:rPr lang="en-GB" sz="1600" dirty="0" err="1">
                <a:solidFill>
                  <a:srgbClr val="0B49CB"/>
                </a:solidFill>
                <a:latin typeface="Abadi" panose="020B0604020104020204" pitchFamily="34" charset="0"/>
              </a:rPr>
              <a:t>outcome,booster_version,launch_site,date</a:t>
            </a:r>
            <a:r>
              <a:rPr lang="en-GB" sz="1600" dirty="0">
                <a:solidFill>
                  <a:srgbClr val="0B49CB"/>
                </a:solidFill>
                <a:latin typeface="Abadi" panose="020B0604020104020204" pitchFamily="34" charset="0"/>
              </a:rPr>
              <a:t> from SPACEXTBL where Date like '2015%' and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 'Failure (drone ship)';</a:t>
            </a:r>
            <a:endParaRPr lang="en-US" sz="16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p:cNvGraphicFramePr>
            <a:graphicFrameLocks noGrp="1"/>
          </p:cNvGraphicFramePr>
          <p:nvPr>
            <p:extLst>
              <p:ext uri="{D42A27DB-BD31-4B8C-83A1-F6EECF244321}">
                <p14:modId xmlns:p14="http://schemas.microsoft.com/office/powerpoint/2010/main" val="4001801400"/>
              </p:ext>
            </p:extLst>
          </p:nvPr>
        </p:nvGraphicFramePr>
        <p:xfrm>
          <a:off x="1958372" y="3000376"/>
          <a:ext cx="8128000" cy="11125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506121415"/>
                    </a:ext>
                  </a:extLst>
                </a:gridCol>
                <a:gridCol w="2032000">
                  <a:extLst>
                    <a:ext uri="{9D8B030D-6E8A-4147-A177-3AD203B41FA5}">
                      <a16:colId xmlns:a16="http://schemas.microsoft.com/office/drawing/2014/main" val="2548925180"/>
                    </a:ext>
                  </a:extLst>
                </a:gridCol>
                <a:gridCol w="2032000">
                  <a:extLst>
                    <a:ext uri="{9D8B030D-6E8A-4147-A177-3AD203B41FA5}">
                      <a16:colId xmlns:a16="http://schemas.microsoft.com/office/drawing/2014/main" val="3161041813"/>
                    </a:ext>
                  </a:extLst>
                </a:gridCol>
                <a:gridCol w="2032000">
                  <a:extLst>
                    <a:ext uri="{9D8B030D-6E8A-4147-A177-3AD203B41FA5}">
                      <a16:colId xmlns:a16="http://schemas.microsoft.com/office/drawing/2014/main" val="2423231036"/>
                    </a:ext>
                  </a:extLst>
                </a:gridCol>
              </a:tblGrid>
              <a:tr h="370840">
                <a:tc>
                  <a:txBody>
                    <a:bodyPr/>
                    <a:lstStyle/>
                    <a:p>
                      <a:pPr algn="l" fontAlgn="ctr"/>
                      <a:r>
                        <a:rPr lang="en-IN" sz="1600" dirty="0" err="1">
                          <a:effectLst/>
                        </a:rPr>
                        <a:t>landing__outcome</a:t>
                      </a:r>
                      <a:endParaRPr lang="en-IN" sz="1600" b="1" dirty="0">
                        <a:effectLst/>
                        <a:latin typeface="Abadi" panose="020B0604020104020204"/>
                      </a:endParaRPr>
                    </a:p>
                  </a:txBody>
                  <a:tcPr marL="38100" marR="38100" marT="38100" marB="38100" anchor="ctr"/>
                </a:tc>
                <a:tc>
                  <a:txBody>
                    <a:bodyPr/>
                    <a:lstStyle/>
                    <a:p>
                      <a:pPr algn="l" fontAlgn="ctr"/>
                      <a:r>
                        <a:rPr lang="en-IN" sz="1600" dirty="0" err="1">
                          <a:effectLst/>
                        </a:rPr>
                        <a:t>booster_version</a:t>
                      </a:r>
                      <a:endParaRPr lang="en-IN" sz="1600" b="1" dirty="0">
                        <a:effectLst/>
                        <a:latin typeface="Abadi" panose="020B0604020104020204"/>
                      </a:endParaRPr>
                    </a:p>
                  </a:txBody>
                  <a:tcPr marL="38100" marR="38100" marT="38100" marB="38100" anchor="ctr"/>
                </a:tc>
                <a:tc>
                  <a:txBody>
                    <a:bodyPr/>
                    <a:lstStyle/>
                    <a:p>
                      <a:pPr algn="l" fontAlgn="ctr"/>
                      <a:r>
                        <a:rPr lang="en-IN" sz="1600">
                          <a:effectLst/>
                        </a:rPr>
                        <a:t>launch_site</a:t>
                      </a:r>
                      <a:endParaRPr lang="en-IN" sz="1600" b="1">
                        <a:effectLst/>
                        <a:latin typeface="Abadi" panose="020B0604020104020204"/>
                      </a:endParaRPr>
                    </a:p>
                  </a:txBody>
                  <a:tcPr marL="38100" marR="38100" marT="38100" marB="38100" anchor="ctr"/>
                </a:tc>
                <a:tc>
                  <a:txBody>
                    <a:bodyPr/>
                    <a:lstStyle/>
                    <a:p>
                      <a:pPr algn="l" fontAlgn="ctr"/>
                      <a:r>
                        <a:rPr lang="en-IN" sz="1600">
                          <a:effectLst/>
                        </a:rPr>
                        <a:t>DATE</a:t>
                      </a:r>
                      <a:endParaRPr lang="en-IN" sz="1600" b="1">
                        <a:effectLst/>
                        <a:latin typeface="Abadi" panose="020B0604020104020204"/>
                      </a:endParaRPr>
                    </a:p>
                  </a:txBody>
                  <a:tcPr marL="38100" marR="38100" marT="38100" marB="38100" anchor="ctr"/>
                </a:tc>
                <a:extLst>
                  <a:ext uri="{0D108BD9-81ED-4DB2-BD59-A6C34878D82A}">
                    <a16:rowId xmlns:a16="http://schemas.microsoft.com/office/drawing/2014/main" val="2479805567"/>
                  </a:ext>
                </a:extLst>
              </a:tr>
              <a:tr h="370840">
                <a:tc>
                  <a:txBody>
                    <a:bodyPr/>
                    <a:lstStyle/>
                    <a:p>
                      <a:pPr algn="l" fontAlgn="ctr"/>
                      <a:r>
                        <a:rPr lang="en-IN" sz="1600" dirty="0">
                          <a:effectLst/>
                        </a:rPr>
                        <a:t>Failure (drone ship)</a:t>
                      </a:r>
                      <a:endParaRPr lang="en-IN" sz="1600" dirty="0">
                        <a:effectLst/>
                        <a:latin typeface="Abadi" panose="020B0604020104020204"/>
                      </a:endParaRPr>
                    </a:p>
                  </a:txBody>
                  <a:tcPr marL="38100" marR="38100" marT="38100" marB="38100" anchor="ctr"/>
                </a:tc>
                <a:tc>
                  <a:txBody>
                    <a:bodyPr/>
                    <a:lstStyle/>
                    <a:p>
                      <a:pPr algn="l" fontAlgn="ctr"/>
                      <a:r>
                        <a:rPr lang="en-IN" sz="1600" dirty="0">
                          <a:effectLst/>
                        </a:rPr>
                        <a:t>F9 v1.1 B1012</a:t>
                      </a:r>
                      <a:endParaRPr lang="en-IN" sz="1600" dirty="0">
                        <a:effectLst/>
                        <a:latin typeface="Abadi" panose="020B0604020104020204"/>
                      </a:endParaRPr>
                    </a:p>
                  </a:txBody>
                  <a:tcPr marL="38100" marR="38100" marT="38100" marB="38100" anchor="ctr"/>
                </a:tc>
                <a:tc>
                  <a:txBody>
                    <a:bodyPr/>
                    <a:lstStyle/>
                    <a:p>
                      <a:pPr algn="l" fontAlgn="ctr"/>
                      <a:r>
                        <a:rPr lang="en-IN" sz="1600" dirty="0">
                          <a:effectLst/>
                        </a:rPr>
                        <a:t>CCAFS LC-40</a:t>
                      </a:r>
                      <a:endParaRPr lang="en-IN" sz="1600" dirty="0">
                        <a:effectLst/>
                        <a:latin typeface="Abadi" panose="020B0604020104020204"/>
                      </a:endParaRPr>
                    </a:p>
                  </a:txBody>
                  <a:tcPr marL="38100" marR="38100" marT="38100" marB="38100" anchor="ctr"/>
                </a:tc>
                <a:tc>
                  <a:txBody>
                    <a:bodyPr/>
                    <a:lstStyle/>
                    <a:p>
                      <a:pPr algn="l" fontAlgn="ctr"/>
                      <a:r>
                        <a:rPr lang="en-IN" sz="1600">
                          <a:effectLst/>
                        </a:rPr>
                        <a:t>2015-01-10</a:t>
                      </a:r>
                      <a:endParaRPr lang="en-IN" sz="1600">
                        <a:effectLst/>
                        <a:latin typeface="Abadi" panose="020B0604020104020204"/>
                      </a:endParaRPr>
                    </a:p>
                  </a:txBody>
                  <a:tcPr marL="38100" marR="38100" marT="38100" marB="38100" anchor="ctr"/>
                </a:tc>
                <a:extLst>
                  <a:ext uri="{0D108BD9-81ED-4DB2-BD59-A6C34878D82A}">
                    <a16:rowId xmlns:a16="http://schemas.microsoft.com/office/drawing/2014/main" val="3437857606"/>
                  </a:ext>
                </a:extLst>
              </a:tr>
              <a:tr h="370840">
                <a:tc>
                  <a:txBody>
                    <a:bodyPr/>
                    <a:lstStyle/>
                    <a:p>
                      <a:pPr algn="l" fontAlgn="ctr"/>
                      <a:r>
                        <a:rPr lang="en-IN" sz="1600">
                          <a:effectLst/>
                        </a:rPr>
                        <a:t>Failure (drone ship)</a:t>
                      </a:r>
                      <a:endParaRPr lang="en-IN" sz="1600">
                        <a:effectLst/>
                        <a:latin typeface="Abadi" panose="020B0604020104020204"/>
                      </a:endParaRPr>
                    </a:p>
                  </a:txBody>
                  <a:tcPr marL="38100" marR="38100" marT="38100" marB="38100" anchor="ctr"/>
                </a:tc>
                <a:tc>
                  <a:txBody>
                    <a:bodyPr/>
                    <a:lstStyle/>
                    <a:p>
                      <a:pPr algn="l" fontAlgn="ctr"/>
                      <a:r>
                        <a:rPr lang="en-IN" sz="1600">
                          <a:effectLst/>
                        </a:rPr>
                        <a:t>F9 v1.1 B1015</a:t>
                      </a:r>
                      <a:endParaRPr lang="en-IN" sz="1600">
                        <a:effectLst/>
                        <a:latin typeface="Abadi" panose="020B0604020104020204"/>
                      </a:endParaRPr>
                    </a:p>
                  </a:txBody>
                  <a:tcPr marL="38100" marR="38100" marT="38100" marB="38100" anchor="ctr"/>
                </a:tc>
                <a:tc>
                  <a:txBody>
                    <a:bodyPr/>
                    <a:lstStyle/>
                    <a:p>
                      <a:pPr algn="l" fontAlgn="ctr"/>
                      <a:r>
                        <a:rPr lang="en-IN" sz="1600">
                          <a:effectLst/>
                        </a:rPr>
                        <a:t>CCAFS LC-40</a:t>
                      </a:r>
                      <a:endParaRPr lang="en-IN" sz="1600">
                        <a:effectLst/>
                        <a:latin typeface="Abadi" panose="020B0604020104020204"/>
                      </a:endParaRPr>
                    </a:p>
                  </a:txBody>
                  <a:tcPr marL="38100" marR="38100" marT="38100" marB="38100" anchor="ctr"/>
                </a:tc>
                <a:tc>
                  <a:txBody>
                    <a:bodyPr/>
                    <a:lstStyle/>
                    <a:p>
                      <a:pPr algn="l" fontAlgn="ctr"/>
                      <a:r>
                        <a:rPr lang="en-IN" sz="1600" dirty="0">
                          <a:effectLst/>
                        </a:rPr>
                        <a:t>2015-04-14</a:t>
                      </a:r>
                      <a:endParaRPr lang="en-IN" sz="1600" dirty="0">
                        <a:effectLst/>
                        <a:latin typeface="Abadi" panose="020B0604020104020204"/>
                      </a:endParaRPr>
                    </a:p>
                  </a:txBody>
                  <a:tcPr marL="38100" marR="38100" marT="38100" marB="38100" anchor="ctr"/>
                </a:tc>
                <a:extLst>
                  <a:ext uri="{0D108BD9-81ED-4DB2-BD59-A6C34878D82A}">
                    <a16:rowId xmlns:a16="http://schemas.microsoft.com/office/drawing/2014/main" val="1696621044"/>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944"/>
            <a:ext cx="10515601" cy="5519056"/>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000" dirty="0" smtClean="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smtClean="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smtClean="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smtClean="0">
              <a:solidFill>
                <a:schemeClr val="accent3">
                  <a:lumMod val="25000"/>
                </a:schemeClr>
              </a:solidFill>
              <a:latin typeface="Abadi" panose="020B0604020104020204" pitchFamily="34" charset="0"/>
            </a:endParaRPr>
          </a:p>
          <a:p>
            <a:pPr algn="just">
              <a:lnSpc>
                <a:spcPct val="100000"/>
              </a:lnSpc>
              <a:spcBef>
                <a:spcPts val="1400"/>
              </a:spcBef>
            </a:pPr>
            <a:r>
              <a:rPr lang="en-US" sz="2000" dirty="0" smtClean="0">
                <a:solidFill>
                  <a:schemeClr val="accent3">
                    <a:lumMod val="25000"/>
                  </a:schemeClr>
                </a:solidFill>
                <a:latin typeface="Abadi" panose="020B0604020104020204" pitchFamily="34" charset="0"/>
              </a:rPr>
              <a:t>SQL </a:t>
            </a:r>
            <a:r>
              <a:rPr lang="en-US" sz="2000" dirty="0">
                <a:solidFill>
                  <a:schemeClr val="accent3">
                    <a:lumMod val="25000"/>
                  </a:schemeClr>
                </a:solidFill>
                <a:latin typeface="Abadi" panose="020B0604020104020204" pitchFamily="34" charset="0"/>
              </a:rPr>
              <a:t>QUERY</a:t>
            </a:r>
            <a:r>
              <a:rPr lang="en-US" sz="2000" dirty="0" smtClean="0">
                <a:solidFill>
                  <a:schemeClr val="accent3">
                    <a:lumMod val="25000"/>
                  </a:schemeClr>
                </a:solidFill>
                <a:latin typeface="Abadi" panose="020B0604020104020204" pitchFamily="34" charset="0"/>
              </a:rPr>
              <a:t>: </a:t>
            </a:r>
            <a:r>
              <a:rPr lang="en-GB" sz="1600" dirty="0">
                <a:solidFill>
                  <a:srgbClr val="0B49CB"/>
                </a:solidFill>
                <a:latin typeface="Abadi" panose="020B0604020104020204" pitchFamily="34" charset="0"/>
              </a:rPr>
              <a:t>select landing__</a:t>
            </a:r>
            <a:r>
              <a:rPr lang="en-GB" sz="1600" dirty="0" err="1">
                <a:solidFill>
                  <a:srgbClr val="0B49CB"/>
                </a:solidFill>
                <a:latin typeface="Abadi" panose="020B0604020104020204" pitchFamily="34" charset="0"/>
              </a:rPr>
              <a:t>outcome,count</a:t>
            </a:r>
            <a:r>
              <a:rPr lang="en-GB" sz="1600" dirty="0">
                <a:solidFill>
                  <a:srgbClr val="0B49CB"/>
                </a:solidFill>
                <a:latin typeface="Abadi" panose="020B0604020104020204" pitchFamily="34" charset="0"/>
              </a:rPr>
              <a:t>(</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as count from SPACEXTBL where DATE BETWEEN '2010-06-04' and '2017-03-20' GROUP BY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ORDER BY count(</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DESC;</a:t>
            </a:r>
            <a:endParaRPr lang="en-US" sz="16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Rank Landing Outcomes Between 2010-06-04 and 2017-03-20</a:t>
            </a:r>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2820414570"/>
              </p:ext>
            </p:extLst>
          </p:nvPr>
        </p:nvGraphicFramePr>
        <p:xfrm>
          <a:off x="3962246" y="2197683"/>
          <a:ext cx="4131128" cy="3337560"/>
        </p:xfrm>
        <a:graphic>
          <a:graphicData uri="http://schemas.openxmlformats.org/drawingml/2006/table">
            <a:tbl>
              <a:tblPr firstRow="1" bandRow="1">
                <a:tableStyleId>{5940675A-B579-460E-94D1-54222C63F5DA}</a:tableStyleId>
              </a:tblPr>
              <a:tblGrid>
                <a:gridCol w="3151977">
                  <a:extLst>
                    <a:ext uri="{9D8B030D-6E8A-4147-A177-3AD203B41FA5}">
                      <a16:colId xmlns:a16="http://schemas.microsoft.com/office/drawing/2014/main" val="940323418"/>
                    </a:ext>
                  </a:extLst>
                </a:gridCol>
                <a:gridCol w="979151">
                  <a:extLst>
                    <a:ext uri="{9D8B030D-6E8A-4147-A177-3AD203B41FA5}">
                      <a16:colId xmlns:a16="http://schemas.microsoft.com/office/drawing/2014/main" val="1539110765"/>
                    </a:ext>
                  </a:extLst>
                </a:gridCol>
              </a:tblGrid>
              <a:tr h="370840">
                <a:tc>
                  <a:txBody>
                    <a:bodyPr/>
                    <a:lstStyle/>
                    <a:p>
                      <a:pPr algn="l" fontAlgn="ctr"/>
                      <a:r>
                        <a:rPr lang="en-IN" smtClean="0">
                          <a:effectLst/>
                        </a:rPr>
                        <a:t>landing__outcome</a:t>
                      </a:r>
                      <a:endParaRPr lang="en-IN" b="1" dirty="0">
                        <a:effectLst/>
                        <a:latin typeface="Abadi" panose="020B0604020104020204"/>
                      </a:endParaRPr>
                    </a:p>
                  </a:txBody>
                  <a:tcPr marL="38100" marR="38100" marT="38100" marB="38100" anchor="ctr"/>
                </a:tc>
                <a:tc>
                  <a:txBody>
                    <a:bodyPr/>
                    <a:lstStyle/>
                    <a:p>
                      <a:pPr algn="l" fontAlgn="ctr"/>
                      <a:r>
                        <a:rPr lang="en-IN" smtClean="0">
                          <a:effectLst/>
                        </a:rPr>
                        <a:t>COUNT</a:t>
                      </a:r>
                      <a:endParaRPr lang="en-IN" b="1">
                        <a:effectLst/>
                        <a:latin typeface="Abadi" panose="020B0604020104020204"/>
                      </a:endParaRPr>
                    </a:p>
                  </a:txBody>
                  <a:tcPr marL="38100" marR="38100" marT="38100" marB="38100" anchor="ctr"/>
                </a:tc>
                <a:extLst>
                  <a:ext uri="{0D108BD9-81ED-4DB2-BD59-A6C34878D82A}">
                    <a16:rowId xmlns:a16="http://schemas.microsoft.com/office/drawing/2014/main" val="2197772348"/>
                  </a:ext>
                </a:extLst>
              </a:tr>
              <a:tr h="370840">
                <a:tc>
                  <a:txBody>
                    <a:bodyPr/>
                    <a:lstStyle/>
                    <a:p>
                      <a:pPr algn="l" fontAlgn="ctr"/>
                      <a:r>
                        <a:rPr lang="en-IN" smtClean="0">
                          <a:effectLst/>
                        </a:rPr>
                        <a:t>No attempt</a:t>
                      </a:r>
                      <a:endParaRPr lang="en-IN">
                        <a:effectLst/>
                        <a:latin typeface="Abadi" panose="020B0604020104020204"/>
                      </a:endParaRPr>
                    </a:p>
                  </a:txBody>
                  <a:tcPr marL="38100" marR="38100" marT="38100" marB="38100" anchor="ctr"/>
                </a:tc>
                <a:tc>
                  <a:txBody>
                    <a:bodyPr/>
                    <a:lstStyle/>
                    <a:p>
                      <a:pPr algn="l" fontAlgn="ctr"/>
                      <a:r>
                        <a:rPr lang="en-IN" smtClean="0">
                          <a:effectLst/>
                        </a:rPr>
                        <a:t>10</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680167337"/>
                  </a:ext>
                </a:extLst>
              </a:tr>
              <a:tr h="370840">
                <a:tc>
                  <a:txBody>
                    <a:bodyPr/>
                    <a:lstStyle/>
                    <a:p>
                      <a:pPr algn="l" fontAlgn="ctr"/>
                      <a:r>
                        <a:rPr lang="en-IN" smtClean="0">
                          <a:effectLst/>
                        </a:rPr>
                        <a:t>Failure (drone ship)</a:t>
                      </a:r>
                      <a:endParaRPr lang="en-IN">
                        <a:effectLst/>
                        <a:latin typeface="Abadi" panose="020B0604020104020204"/>
                      </a:endParaRPr>
                    </a:p>
                  </a:txBody>
                  <a:tcPr marL="38100" marR="38100" marT="38100" marB="38100" anchor="ctr"/>
                </a:tc>
                <a:tc>
                  <a:txBody>
                    <a:bodyPr/>
                    <a:lstStyle/>
                    <a:p>
                      <a:pPr algn="l" fontAlgn="ctr"/>
                      <a:r>
                        <a:rPr lang="en-IN" smtClean="0">
                          <a:effectLst/>
                        </a:rPr>
                        <a:t>5</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3987818357"/>
                  </a:ext>
                </a:extLst>
              </a:tr>
              <a:tr h="370840">
                <a:tc>
                  <a:txBody>
                    <a:bodyPr/>
                    <a:lstStyle/>
                    <a:p>
                      <a:pPr algn="l" fontAlgn="ctr"/>
                      <a:r>
                        <a:rPr lang="en-IN" dirty="0" smtClean="0">
                          <a:effectLst/>
                        </a:rPr>
                        <a:t>Success (drone ship)</a:t>
                      </a:r>
                      <a:endParaRPr lang="en-IN" dirty="0">
                        <a:effectLst/>
                        <a:latin typeface="Abadi" panose="020B0604020104020204"/>
                      </a:endParaRPr>
                    </a:p>
                  </a:txBody>
                  <a:tcPr marL="38100" marR="38100" marT="38100" marB="38100" anchor="ctr"/>
                </a:tc>
                <a:tc>
                  <a:txBody>
                    <a:bodyPr/>
                    <a:lstStyle/>
                    <a:p>
                      <a:pPr algn="l" fontAlgn="ctr"/>
                      <a:r>
                        <a:rPr lang="en-IN" smtClean="0">
                          <a:effectLst/>
                        </a:rPr>
                        <a:t>5</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4030391983"/>
                  </a:ext>
                </a:extLst>
              </a:tr>
              <a:tr h="370840">
                <a:tc>
                  <a:txBody>
                    <a:bodyPr/>
                    <a:lstStyle/>
                    <a:p>
                      <a:pPr algn="l" fontAlgn="ctr"/>
                      <a:r>
                        <a:rPr lang="en-IN" smtClean="0">
                          <a:effectLst/>
                        </a:rPr>
                        <a:t>Controlled (ocean)</a:t>
                      </a:r>
                      <a:endParaRPr lang="en-IN">
                        <a:effectLst/>
                        <a:latin typeface="Abadi" panose="020B0604020104020204"/>
                      </a:endParaRPr>
                    </a:p>
                  </a:txBody>
                  <a:tcPr marL="38100" marR="38100" marT="38100" marB="38100" anchor="ctr"/>
                </a:tc>
                <a:tc>
                  <a:txBody>
                    <a:bodyPr/>
                    <a:lstStyle/>
                    <a:p>
                      <a:pPr algn="l" fontAlgn="ctr"/>
                      <a:r>
                        <a:rPr lang="en-IN" smtClean="0">
                          <a:effectLst/>
                        </a:rPr>
                        <a:t>3</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57523499"/>
                  </a:ext>
                </a:extLst>
              </a:tr>
              <a:tr h="370840">
                <a:tc>
                  <a:txBody>
                    <a:bodyPr/>
                    <a:lstStyle/>
                    <a:p>
                      <a:pPr algn="l" fontAlgn="ctr"/>
                      <a:r>
                        <a:rPr lang="en-IN" smtClean="0">
                          <a:effectLst/>
                        </a:rPr>
                        <a:t>Success (ground pad)</a:t>
                      </a:r>
                      <a:endParaRPr lang="en-IN">
                        <a:effectLst/>
                        <a:latin typeface="Abadi" panose="020B0604020104020204"/>
                      </a:endParaRPr>
                    </a:p>
                  </a:txBody>
                  <a:tcPr marL="38100" marR="38100" marT="38100" marB="38100" anchor="ctr"/>
                </a:tc>
                <a:tc>
                  <a:txBody>
                    <a:bodyPr/>
                    <a:lstStyle/>
                    <a:p>
                      <a:pPr algn="l" fontAlgn="ctr"/>
                      <a:r>
                        <a:rPr lang="en-IN" smtClean="0">
                          <a:effectLst/>
                        </a:rPr>
                        <a:t>3</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1916974767"/>
                  </a:ext>
                </a:extLst>
              </a:tr>
              <a:tr h="370840">
                <a:tc>
                  <a:txBody>
                    <a:bodyPr/>
                    <a:lstStyle/>
                    <a:p>
                      <a:pPr algn="l" fontAlgn="ctr"/>
                      <a:r>
                        <a:rPr lang="en-IN" smtClean="0">
                          <a:effectLst/>
                        </a:rPr>
                        <a:t>Failure (parachute)</a:t>
                      </a:r>
                      <a:endParaRPr lang="en-IN">
                        <a:effectLst/>
                        <a:latin typeface="Abadi" panose="020B0604020104020204"/>
                      </a:endParaRPr>
                    </a:p>
                  </a:txBody>
                  <a:tcPr marL="38100" marR="38100" marT="38100" marB="38100" anchor="ctr"/>
                </a:tc>
                <a:tc>
                  <a:txBody>
                    <a:bodyPr/>
                    <a:lstStyle/>
                    <a:p>
                      <a:pPr algn="l" fontAlgn="ctr"/>
                      <a:r>
                        <a:rPr lang="en-IN" dirty="0" smtClean="0">
                          <a:effectLst/>
                        </a:rPr>
                        <a:t>2</a:t>
                      </a:r>
                      <a:endParaRPr lang="en-IN" dirty="0">
                        <a:effectLst/>
                        <a:latin typeface="Abadi" panose="020B0604020104020204"/>
                      </a:endParaRPr>
                    </a:p>
                  </a:txBody>
                  <a:tcPr marL="38100" marR="38100" marT="38100" marB="38100" anchor="ctr"/>
                </a:tc>
                <a:extLst>
                  <a:ext uri="{0D108BD9-81ED-4DB2-BD59-A6C34878D82A}">
                    <a16:rowId xmlns:a16="http://schemas.microsoft.com/office/drawing/2014/main" val="3182775098"/>
                  </a:ext>
                </a:extLst>
              </a:tr>
              <a:tr h="370840">
                <a:tc>
                  <a:txBody>
                    <a:bodyPr/>
                    <a:lstStyle/>
                    <a:p>
                      <a:pPr algn="l" fontAlgn="ctr"/>
                      <a:r>
                        <a:rPr lang="en-IN" smtClean="0">
                          <a:effectLst/>
                        </a:rPr>
                        <a:t>Uncontrolled (ocean)</a:t>
                      </a:r>
                      <a:endParaRPr lang="en-IN">
                        <a:effectLst/>
                        <a:latin typeface="Abadi" panose="020B0604020104020204"/>
                      </a:endParaRPr>
                    </a:p>
                  </a:txBody>
                  <a:tcPr marL="38100" marR="38100" marT="38100" marB="38100" anchor="ctr"/>
                </a:tc>
                <a:tc>
                  <a:txBody>
                    <a:bodyPr/>
                    <a:lstStyle/>
                    <a:p>
                      <a:pPr algn="l" fontAlgn="ctr"/>
                      <a:r>
                        <a:rPr lang="en-IN" smtClean="0">
                          <a:effectLst/>
                        </a:rPr>
                        <a:t>2</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3386354474"/>
                  </a:ext>
                </a:extLst>
              </a:tr>
              <a:tr h="370840">
                <a:tc>
                  <a:txBody>
                    <a:bodyPr/>
                    <a:lstStyle/>
                    <a:p>
                      <a:pPr algn="l" fontAlgn="ctr"/>
                      <a:r>
                        <a:rPr lang="en-IN" dirty="0" smtClean="0">
                          <a:effectLst/>
                        </a:rPr>
                        <a:t>Precluded (drone ship)</a:t>
                      </a:r>
                      <a:endParaRPr lang="en-IN" dirty="0">
                        <a:effectLst/>
                        <a:latin typeface="Abadi" panose="020B0604020104020204"/>
                      </a:endParaRPr>
                    </a:p>
                  </a:txBody>
                  <a:tcPr marL="38100" marR="38100" marT="38100" marB="38100" anchor="ctr"/>
                </a:tc>
                <a:tc>
                  <a:txBody>
                    <a:bodyPr/>
                    <a:lstStyle/>
                    <a:p>
                      <a:pPr algn="l" fontAlgn="ctr"/>
                      <a:r>
                        <a:rPr lang="en-IN" dirty="0" smtClean="0">
                          <a:effectLst/>
                        </a:rPr>
                        <a:t>1</a:t>
                      </a:r>
                      <a:endParaRPr lang="en-IN" dirty="0">
                        <a:effectLst/>
                        <a:latin typeface="Abadi" panose="020B0604020104020204"/>
                      </a:endParaRPr>
                    </a:p>
                  </a:txBody>
                  <a:tcPr marL="38100" marR="38100" marT="38100" marB="38100" anchor="ctr"/>
                </a:tc>
                <a:extLst>
                  <a:ext uri="{0D108BD9-81ED-4DB2-BD59-A6C34878D82A}">
                    <a16:rowId xmlns:a16="http://schemas.microsoft.com/office/drawing/2014/main" val="272094015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1229" y="2518757"/>
            <a:ext cx="324197" cy="369332"/>
          </a:xfrm>
          <a:prstGeom prst="rect">
            <a:avLst/>
          </a:prstGeom>
          <a:solidFill>
            <a:srgbClr val="0B49CB"/>
          </a:solidFill>
        </p:spPr>
        <p:txBody>
          <a:bodyPr wrap="square" rtlCol="0">
            <a:spAutoFit/>
          </a:bodyPr>
          <a:lstStyle/>
          <a:p>
            <a:r>
              <a:rPr lang="en-US" dirty="0" smtClean="0">
                <a:solidFill>
                  <a:schemeClr val="bg1"/>
                </a:solidFill>
              </a:rPr>
              <a:t>3</a:t>
            </a:r>
            <a:endParaRPr lang="en-IN" dirty="0">
              <a:solidFill>
                <a:schemeClr val="bg1"/>
              </a:solidFill>
            </a:endParaRP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9635"/>
            <a:ext cx="10687962" cy="1031875"/>
          </a:xfrm>
          <a:prstGeom prst="rect">
            <a:avLst/>
          </a:prstGeom>
        </p:spPr>
        <p:txBody>
          <a:bodyPr lIns="91440" tIns="45720" rIns="91440" bIns="45720" anchor="t">
            <a:normAutofit/>
          </a:bodyPr>
          <a:lstStyle/>
          <a:p>
            <a:r>
              <a:rPr lang="en-IN" sz="2000" dirty="0">
                <a:solidFill>
                  <a:srgbClr val="0B49CB"/>
                </a:solidFill>
                <a:latin typeface="Abadi" panose="020B0604020104020204"/>
              </a:rPr>
              <a:t>Here we can </a:t>
            </a:r>
            <a:r>
              <a:rPr lang="en-IN" sz="2000" dirty="0" smtClean="0">
                <a:solidFill>
                  <a:srgbClr val="0B49CB"/>
                </a:solidFill>
                <a:latin typeface="Abadi" panose="020B0604020104020204"/>
              </a:rPr>
              <a:t>observe launching </a:t>
            </a:r>
            <a:r>
              <a:rPr lang="en-IN" sz="2000" dirty="0">
                <a:solidFill>
                  <a:srgbClr val="0B49CB"/>
                </a:solidFill>
                <a:latin typeface="Abadi" panose="020B0604020104020204"/>
              </a:rPr>
              <a:t>sites in </a:t>
            </a:r>
            <a:r>
              <a:rPr lang="en-IN" sz="2000" dirty="0" smtClean="0">
                <a:solidFill>
                  <a:srgbClr val="0B49CB"/>
                </a:solidFill>
                <a:latin typeface="Abadi" panose="020B0604020104020204"/>
              </a:rPr>
              <a:t>the </a:t>
            </a:r>
            <a:r>
              <a:rPr lang="en-GB" sz="2000" dirty="0" smtClean="0">
                <a:solidFill>
                  <a:srgbClr val="0B49CB"/>
                </a:solidFill>
                <a:latin typeface="Abadi" panose="020B0604020104020204"/>
              </a:rPr>
              <a:t>US </a:t>
            </a:r>
            <a:r>
              <a:rPr lang="en-GB" sz="2000" dirty="0">
                <a:solidFill>
                  <a:srgbClr val="0B49CB"/>
                </a:solidFill>
                <a:latin typeface="Abadi" panose="020B0604020104020204"/>
              </a:rPr>
              <a:t>marked </a:t>
            </a:r>
            <a:r>
              <a:rPr lang="en-GB" sz="2000" dirty="0" smtClean="0">
                <a:solidFill>
                  <a:srgbClr val="0B49CB"/>
                </a:solidFill>
                <a:latin typeface="Abadi" panose="020B0604020104020204"/>
              </a:rPr>
              <a:t>in orange, it is </a:t>
            </a:r>
            <a:r>
              <a:rPr lang="en-GB" sz="2000" dirty="0">
                <a:solidFill>
                  <a:srgbClr val="0B49CB"/>
                </a:solidFill>
                <a:latin typeface="Abadi" panose="020B0604020104020204"/>
              </a:rPr>
              <a:t>a little bit hard </a:t>
            </a:r>
            <a:r>
              <a:rPr lang="en-GB" sz="2000" dirty="0" smtClean="0">
                <a:solidFill>
                  <a:srgbClr val="0B49CB"/>
                </a:solidFill>
                <a:latin typeface="Abadi" panose="020B0604020104020204"/>
              </a:rPr>
              <a:t>to see </a:t>
            </a:r>
            <a:r>
              <a:rPr lang="en-GB" sz="2000" dirty="0">
                <a:solidFill>
                  <a:srgbClr val="0B49CB"/>
                </a:solidFill>
                <a:latin typeface="Abadi" panose="020B0604020104020204"/>
              </a:rPr>
              <a:t>in Florida as </a:t>
            </a:r>
            <a:r>
              <a:rPr lang="en-GB" sz="2000" dirty="0" smtClean="0">
                <a:solidFill>
                  <a:srgbClr val="0B49CB"/>
                </a:solidFill>
                <a:latin typeface="Abadi" panose="020B0604020104020204"/>
              </a:rPr>
              <a:t>the </a:t>
            </a:r>
            <a:r>
              <a:rPr lang="en-IN" sz="2000" dirty="0" smtClean="0">
                <a:solidFill>
                  <a:srgbClr val="0B49CB"/>
                </a:solidFill>
                <a:latin typeface="Abadi" panose="020B0604020104020204"/>
              </a:rPr>
              <a:t>three </a:t>
            </a:r>
            <a:r>
              <a:rPr lang="en-IN" sz="2000" dirty="0">
                <a:solidFill>
                  <a:srgbClr val="0B49CB"/>
                </a:solidFill>
                <a:latin typeface="Abadi" panose="020B0604020104020204"/>
              </a:rPr>
              <a:t>sites are </a:t>
            </a:r>
            <a:r>
              <a:rPr lang="en-IN" sz="2000" dirty="0" smtClean="0">
                <a:solidFill>
                  <a:srgbClr val="0B49CB"/>
                </a:solidFill>
                <a:latin typeface="Abadi" panose="020B0604020104020204"/>
              </a:rPr>
              <a:t>very close</a:t>
            </a:r>
            <a:r>
              <a:rPr lang="en-IN" sz="2000" dirty="0">
                <a:solidFill>
                  <a:srgbClr val="0B49CB"/>
                </a:solidFill>
                <a:latin typeface="Abadi" panose="020B0604020104020204"/>
              </a:rPr>
              <a:t>.</a:t>
            </a:r>
            <a:endParaRPr lang="en-US" sz="2000" dirty="0">
              <a:solidFill>
                <a:srgbClr val="0B49CB"/>
              </a:solidFill>
              <a:latin typeface="Abadi" panose="020B060402010402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SPACEX LAUNCH SITES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1537453" y="1855472"/>
            <a:ext cx="8980715" cy="36541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21198" y="6025573"/>
            <a:ext cx="2743200" cy="401638"/>
          </a:xfrm>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9748" y="5279175"/>
            <a:ext cx="10515600" cy="1030482"/>
          </a:xfrm>
          <a:prstGeom prst="rect">
            <a:avLst/>
          </a:prstGeom>
        </p:spPr>
        <p:txBody>
          <a:bodyPr lIns="91440" tIns="45720" rIns="91440" bIns="45720" anchor="t">
            <a:noAutofit/>
          </a:bodyPr>
          <a:lstStyle/>
          <a:p>
            <a:pPr algn="just"/>
            <a:r>
              <a:rPr lang="en-IN" sz="2000" dirty="0" smtClean="0">
                <a:solidFill>
                  <a:srgbClr val="0B49CB"/>
                </a:solidFill>
                <a:latin typeface="Abadi" panose="020B0604020104020204"/>
              </a:rPr>
              <a:t>Marker clusters is used to simplify the map containing many markers having the same coordinate.</a:t>
            </a:r>
            <a:endParaRPr lang="en-IN" sz="2000" dirty="0">
              <a:solidFill>
                <a:srgbClr val="0B49CB"/>
              </a:solidFill>
              <a:latin typeface="Abadi" panose="020B0604020104020204"/>
            </a:endParaRPr>
          </a:p>
          <a:p>
            <a:pPr algn="just"/>
            <a:r>
              <a:rPr lang="en-IN" sz="2000" dirty="0" smtClean="0">
                <a:solidFill>
                  <a:srgbClr val="0B49CB"/>
                </a:solidFill>
                <a:latin typeface="Abadi" panose="020B0604020104020204"/>
              </a:rPr>
              <a:t>Successful launches are marked using a green marker and failed launches are marked using a red marker.</a:t>
            </a:r>
            <a:endParaRPr lang="en-IN" sz="2000" dirty="0">
              <a:solidFill>
                <a:srgbClr val="0B49CB"/>
              </a:solidFill>
              <a:latin typeface="Abadi" panose="020B060402010402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SUCCESSFUL AND FAILED LAUNCHES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762298" y="1401358"/>
            <a:ext cx="8230500" cy="369434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723904"/>
            <a:ext cx="10687962" cy="502488"/>
          </a:xfrm>
          <a:prstGeom prst="rect">
            <a:avLst/>
          </a:prstGeom>
        </p:spPr>
        <p:txBody>
          <a:bodyPr lIns="91440" tIns="45720" rIns="91440" bIns="45720" anchor="t">
            <a:normAutofit/>
          </a:bodyPr>
          <a:lstStyle/>
          <a:p>
            <a:pPr>
              <a:lnSpc>
                <a:spcPct val="100000"/>
              </a:lnSpc>
              <a:spcBef>
                <a:spcPts val="1400"/>
              </a:spcBef>
            </a:pPr>
            <a:r>
              <a:rPr lang="en-US" sz="2000" dirty="0" smtClean="0">
                <a:solidFill>
                  <a:srgbClr val="0B49CB"/>
                </a:solidFill>
                <a:latin typeface="Abadi" panose="020B0604020104020204" pitchFamily="34" charset="0"/>
              </a:rPr>
              <a:t>The screenshot show the distance between launch site and nearest railway station.</a:t>
            </a:r>
            <a:endParaRPr lang="en-US" sz="2000" dirty="0">
              <a:solidFill>
                <a:srgbClr val="0B49CB"/>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0" y="538650"/>
            <a:ext cx="10888589"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smtClean="0">
                <a:solidFill>
                  <a:srgbClr val="0B49CB"/>
                </a:solidFill>
                <a:latin typeface="Abadi"/>
              </a:rPr>
              <a:t>DISTANCE FROM LAUNCH SITE TO NEAREST RAILWAY STATION</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70010" y="1721154"/>
            <a:ext cx="10687962" cy="33579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46168" y="2527068"/>
            <a:ext cx="307571" cy="369332"/>
          </a:xfrm>
          <a:prstGeom prst="rect">
            <a:avLst/>
          </a:prstGeom>
          <a:solidFill>
            <a:srgbClr val="154CCB"/>
          </a:solidFill>
        </p:spPr>
        <p:txBody>
          <a:bodyPr wrap="square" rtlCol="0">
            <a:spAutoFit/>
          </a:bodyPr>
          <a:lstStyle/>
          <a:p>
            <a:r>
              <a:rPr lang="en-US" dirty="0" smtClean="0">
                <a:solidFill>
                  <a:schemeClr val="bg1"/>
                </a:solidFill>
              </a:rPr>
              <a:t>4</a:t>
            </a:r>
            <a:endParaRPr lang="en-IN" dirty="0">
              <a:solidFill>
                <a:schemeClr val="bg1"/>
              </a:solidFill>
            </a:endParaRP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66429"/>
            <a:ext cx="10515601" cy="707188"/>
          </a:xfrm>
          <a:prstGeom prst="rect">
            <a:avLst/>
          </a:prstGeom>
        </p:spPr>
        <p:txBody>
          <a:bodyPr lIns="91440" tIns="45720" rIns="91440" bIns="45720" anchor="t">
            <a:normAutofit/>
          </a:bodyPr>
          <a:lstStyle/>
          <a:p>
            <a:pPr algn="just"/>
            <a:r>
              <a:rPr lang="en-GB" sz="2000" dirty="0" smtClean="0">
                <a:solidFill>
                  <a:srgbClr val="0B49CB"/>
                </a:solidFill>
                <a:latin typeface="Abadi" panose="020B0604020104020204"/>
              </a:rPr>
              <a:t>“</a:t>
            </a:r>
            <a:r>
              <a:rPr lang="en-GB" sz="2000" dirty="0">
                <a:solidFill>
                  <a:srgbClr val="0B49CB"/>
                </a:solidFill>
                <a:latin typeface="Abadi" panose="020B0604020104020204"/>
              </a:rPr>
              <a:t>KSC </a:t>
            </a:r>
            <a:r>
              <a:rPr lang="en-GB" sz="2000" dirty="0" smtClean="0">
                <a:solidFill>
                  <a:srgbClr val="0B49CB"/>
                </a:solidFill>
                <a:latin typeface="Abadi" panose="020B0604020104020204"/>
              </a:rPr>
              <a:t>LC 39A” has </a:t>
            </a:r>
            <a:r>
              <a:rPr lang="en-GB" sz="2000" dirty="0">
                <a:solidFill>
                  <a:srgbClr val="0B49CB"/>
                </a:solidFill>
                <a:latin typeface="Abadi" panose="020B0604020104020204"/>
              </a:rPr>
              <a:t>the </a:t>
            </a:r>
            <a:r>
              <a:rPr lang="en-GB" sz="2000" dirty="0" smtClean="0">
                <a:solidFill>
                  <a:srgbClr val="0B49CB"/>
                </a:solidFill>
                <a:latin typeface="Abadi" panose="020B0604020104020204"/>
              </a:rPr>
              <a:t>highest success ratio where as “VAFB SLC 4E</a:t>
            </a:r>
            <a:r>
              <a:rPr lang="en-GB" sz="2000" dirty="0">
                <a:solidFill>
                  <a:srgbClr val="0B49CB"/>
                </a:solidFill>
                <a:latin typeface="Abadi" panose="020B0604020104020204"/>
              </a:rPr>
              <a:t>” </a:t>
            </a:r>
            <a:r>
              <a:rPr lang="en-GB" sz="2000" dirty="0" smtClean="0">
                <a:solidFill>
                  <a:srgbClr val="0B49CB"/>
                </a:solidFill>
                <a:latin typeface="Abadi" panose="020B0604020104020204"/>
              </a:rPr>
              <a:t>had </a:t>
            </a:r>
            <a:r>
              <a:rPr lang="en-IN" sz="2000" dirty="0" smtClean="0">
                <a:solidFill>
                  <a:srgbClr val="0B49CB"/>
                </a:solidFill>
                <a:latin typeface="Abadi" panose="020B0604020104020204"/>
              </a:rPr>
              <a:t>the lowest success ratio among all four launch sites.</a:t>
            </a:r>
            <a:endParaRPr lang="en-US" sz="2000" dirty="0">
              <a:solidFill>
                <a:srgbClr val="0B49CB"/>
              </a:solidFill>
              <a:latin typeface="Abadi" panose="020B0604020104020204"/>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SUCCESSFUL LAUNCHES BY SITE</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76" y="2141519"/>
            <a:ext cx="10121829" cy="24637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956" y="1504604"/>
            <a:ext cx="10429801" cy="5108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a:rPr>
              <a:t>Project background and </a:t>
            </a:r>
            <a:r>
              <a:rPr lang="en-US" sz="2200" dirty="0" smtClean="0">
                <a:solidFill>
                  <a:schemeClr val="tx1"/>
                </a:solidFill>
                <a:latin typeface="Abadi" panose="020B0604020104020204"/>
              </a:rPr>
              <a:t>context</a:t>
            </a:r>
          </a:p>
          <a:p>
            <a:pPr lvl="1" algn="just">
              <a:spcBef>
                <a:spcPts val="1400"/>
              </a:spcBef>
            </a:pPr>
            <a:r>
              <a:rPr lang="en-IN" sz="1600" dirty="0" smtClean="0">
                <a:solidFill>
                  <a:srgbClr val="0B49CB"/>
                </a:solidFill>
                <a:latin typeface="Abadi" panose="020B0604020104020204"/>
              </a:rPr>
              <a:t>SpaceX is a company that aims to make commercial space travel more affordable for everyone.</a:t>
            </a:r>
          </a:p>
          <a:p>
            <a:pPr lvl="1" algn="just">
              <a:spcBef>
                <a:spcPts val="1400"/>
              </a:spcBef>
            </a:pPr>
            <a:r>
              <a:rPr lang="en-IN" sz="1600" dirty="0" smtClean="0">
                <a:solidFill>
                  <a:srgbClr val="0B49CB"/>
                </a:solidFill>
                <a:latin typeface="Abadi" panose="020B0604020104020204"/>
              </a:rPr>
              <a:t>This company can launch rockets for a cost of around 60 million dollars. In contrast, other providers require165 million dollars for one launch. This is due to the fact that SpaceX can reuse the first stage of the rocket Falcon9.</a:t>
            </a:r>
          </a:p>
          <a:p>
            <a:pPr lvl="1" algn="just">
              <a:spcBef>
                <a:spcPts val="1400"/>
              </a:spcBef>
            </a:pPr>
            <a:r>
              <a:rPr lang="en-IN" sz="1600" dirty="0" smtClean="0">
                <a:solidFill>
                  <a:srgbClr val="0B49CB"/>
                </a:solidFill>
                <a:latin typeface="Abadi" panose="020B0604020104020204"/>
              </a:rPr>
              <a:t>The primary cost saving agent is the high success rate of stage 1 landing and thus its reusability in future launches.</a:t>
            </a:r>
            <a:endParaRPr lang="en-IN" sz="1600" dirty="0">
              <a:solidFill>
                <a:srgbClr val="0B49CB"/>
              </a:solidFill>
              <a:latin typeface="Abadi" panose="020B0604020104020204"/>
            </a:endParaRPr>
          </a:p>
          <a:p>
            <a:pPr lvl="1" algn="just">
              <a:spcBef>
                <a:spcPts val="1400"/>
              </a:spcBef>
            </a:pPr>
            <a:r>
              <a:rPr lang="en-IN" sz="1600" dirty="0" smtClean="0">
                <a:solidFill>
                  <a:srgbClr val="0B49CB"/>
                </a:solidFill>
                <a:latin typeface="Abadi" panose="020B0604020104020204"/>
              </a:rPr>
              <a:t>The challenge here is to set a right costing fore cast of the rocket launches through predicting its potential to land stage 1 successfully.</a:t>
            </a:r>
            <a:endParaRPr lang="en-IN" sz="1600" dirty="0">
              <a:solidFill>
                <a:srgbClr val="0B49CB"/>
              </a:solidFill>
              <a:latin typeface="Abadi" panose="020B0604020104020204"/>
            </a:endParaRPr>
          </a:p>
          <a:p>
            <a:pPr algn="just"/>
            <a:r>
              <a:rPr lang="en-IN" sz="2200" dirty="0" smtClean="0">
                <a:solidFill>
                  <a:schemeClr val="tx1"/>
                </a:solidFill>
                <a:latin typeface="Abadi" panose="020B0604020104020204"/>
              </a:rPr>
              <a:t>Problems you want to find answers</a:t>
            </a:r>
            <a:endParaRPr lang="en-IN" sz="2200" dirty="0">
              <a:solidFill>
                <a:schemeClr val="tx1"/>
              </a:solidFill>
              <a:latin typeface="Abadi" panose="020B0604020104020204"/>
            </a:endParaRPr>
          </a:p>
          <a:p>
            <a:pPr lvl="1" algn="just"/>
            <a:r>
              <a:rPr lang="en-IN" sz="1600" dirty="0" smtClean="0">
                <a:solidFill>
                  <a:srgbClr val="0B49CB"/>
                </a:solidFill>
                <a:latin typeface="Abadi" panose="020B0604020104020204"/>
              </a:rPr>
              <a:t>What are features that contributes the most to predict whether the stage one of the rocket will and land successfully?</a:t>
            </a:r>
          </a:p>
          <a:p>
            <a:pPr lvl="1" algn="just"/>
            <a:r>
              <a:rPr lang="en-US" sz="1600" dirty="0" smtClean="0">
                <a:solidFill>
                  <a:srgbClr val="0B49CB"/>
                </a:solidFill>
                <a:latin typeface="Abadi" panose="020B0604020104020204"/>
              </a:rPr>
              <a:t>Can we predict if we new launches will be successful based on our trained model. What will be the accuracy of our predictions?</a:t>
            </a:r>
            <a:endParaRPr lang="en-IN" sz="1600" dirty="0" smtClean="0">
              <a:solidFill>
                <a:srgbClr val="0B49CB"/>
              </a:solidFill>
              <a:latin typeface="Abadi" panose="020B0604020104020204"/>
            </a:endParaRPr>
          </a:p>
          <a:p>
            <a:pPr lvl="1" algn="just"/>
            <a:endParaRPr lang="en-IN" sz="1600" dirty="0">
              <a:solidFill>
                <a:srgbClr val="0B49CB"/>
              </a:solidFill>
              <a:latin typeface="Abadi" panose="020B0604020104020204"/>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5534515"/>
            <a:ext cx="10551583" cy="491058"/>
          </a:xfrm>
          <a:prstGeom prst="rect">
            <a:avLst/>
          </a:prstGeom>
        </p:spPr>
        <p:txBody>
          <a:bodyPr lIns="91440" tIns="45720" rIns="91440" bIns="45720" anchor="t">
            <a:normAutofit/>
          </a:bodyPr>
          <a:lstStyle/>
          <a:p>
            <a:r>
              <a:rPr lang="en-IN" sz="2000" dirty="0" smtClean="0">
                <a:solidFill>
                  <a:srgbClr val="0B49CB"/>
                </a:solidFill>
                <a:latin typeface="Abadi" panose="020B0604020104020204"/>
              </a:rPr>
              <a:t>The KSC LC-39A has almost a 77</a:t>
            </a:r>
            <a:r>
              <a:rPr lang="en-IN" sz="2000" dirty="0">
                <a:solidFill>
                  <a:srgbClr val="0B49CB"/>
                </a:solidFill>
                <a:latin typeface="Abadi" panose="020B0604020104020204"/>
              </a:rPr>
              <a:t>% </a:t>
            </a:r>
            <a:r>
              <a:rPr lang="en-IN" sz="2000" dirty="0" smtClean="0">
                <a:solidFill>
                  <a:srgbClr val="0B49CB"/>
                </a:solidFill>
                <a:latin typeface="Abadi" panose="020B0604020104020204"/>
              </a:rPr>
              <a:t>of success ratio and a 23% failure ratio.</a:t>
            </a:r>
            <a:endParaRPr lang="en-IN" sz="2000" dirty="0">
              <a:solidFill>
                <a:srgbClr val="0B49CB"/>
              </a:solidFill>
              <a:latin typeface="Abadi" panose="020B0604020104020204"/>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smtClean="0">
                <a:solidFill>
                  <a:srgbClr val="0B49CB"/>
                </a:solidFill>
                <a:latin typeface="Abadi"/>
              </a:rPr>
              <a:t>SITE WITH HIGHEST LAUNCH SUCCESS RATIO</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021051"/>
            <a:ext cx="10687961" cy="258011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0011" y="1919976"/>
            <a:ext cx="10414000" cy="2483465"/>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VS. LAUNCH OUTCOME</a:t>
            </a:r>
            <a:endParaRPr lang="en-US" dirty="0">
              <a:solidFill>
                <a:srgbClr val="0B49CB"/>
              </a:solidFill>
              <a:latin typeface="Abadi"/>
            </a:endParaRPr>
          </a:p>
        </p:txBody>
      </p:sp>
      <p:sp>
        <p:nvSpPr>
          <p:cNvPr id="6" name="Content Placeholder 4">
            <a:extLst>
              <a:ext uri="{FF2B5EF4-FFF2-40B4-BE49-F238E27FC236}">
                <a16:creationId xmlns:a16="http://schemas.microsoft.com/office/drawing/2014/main" id="{85D9F803-CDBC-C74C-AF1B-2B5937D1C241}"/>
              </a:ext>
            </a:extLst>
          </p:cNvPr>
          <p:cNvSpPr txBox="1">
            <a:spLocks/>
          </p:cNvSpPr>
          <p:nvPr/>
        </p:nvSpPr>
        <p:spPr>
          <a:xfrm>
            <a:off x="752019" y="5534515"/>
            <a:ext cx="10551583" cy="4910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smtClean="0">
                <a:solidFill>
                  <a:srgbClr val="0B49CB"/>
                </a:solidFill>
                <a:latin typeface="Abadi" panose="020B0604020104020204"/>
              </a:rPr>
              <a:t>FT booster have highest success rate while v1.1 have least success rate.</a:t>
            </a:r>
          </a:p>
          <a:p>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46166" y="2510443"/>
            <a:ext cx="282633" cy="369332"/>
          </a:xfrm>
          <a:prstGeom prst="rect">
            <a:avLst/>
          </a:prstGeom>
          <a:solidFill>
            <a:srgbClr val="0B49CB"/>
          </a:solidFill>
        </p:spPr>
        <p:txBody>
          <a:bodyPr wrap="square" rtlCol="0">
            <a:spAutoFit/>
          </a:bodyPr>
          <a:lstStyle/>
          <a:p>
            <a:r>
              <a:rPr lang="en-US" dirty="0" smtClean="0">
                <a:solidFill>
                  <a:schemeClr val="bg1"/>
                </a:solidFill>
              </a:rPr>
              <a:t>5</a:t>
            </a:r>
            <a:endParaRPr lang="en-IN" dirty="0">
              <a:solidFill>
                <a:schemeClr val="bg1"/>
              </a:solidFill>
            </a:endParaRP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708812"/>
            <a:ext cx="10515600" cy="1035159"/>
          </a:xfrm>
          <a:prstGeom prst="rect">
            <a:avLst/>
          </a:prstGeom>
        </p:spPr>
        <p:txBody>
          <a:bodyPr vert="horz" lIns="91440" tIns="45720" rIns="91440" bIns="45720" rtlCol="0" anchor="t">
            <a:normAutofit/>
          </a:bodyPr>
          <a:lstStyle/>
          <a:p>
            <a:pPr algn="just"/>
            <a:r>
              <a:rPr lang="en-GB" sz="2000" dirty="0" smtClean="0">
                <a:solidFill>
                  <a:srgbClr val="154CCB"/>
                </a:solidFill>
                <a:latin typeface="Abadi" panose="020B0604020104020204"/>
              </a:rPr>
              <a:t>The best model based on the accuracy is a </a:t>
            </a:r>
            <a:r>
              <a:rPr lang="en-GB" sz="2000" b="1" dirty="0" smtClean="0">
                <a:solidFill>
                  <a:srgbClr val="154CCB"/>
                </a:solidFill>
                <a:latin typeface="Abadi" panose="020B0604020104020204"/>
              </a:rPr>
              <a:t>Decision Tree </a:t>
            </a:r>
            <a:r>
              <a:rPr lang="en-GB" sz="2000" dirty="0" smtClean="0">
                <a:solidFill>
                  <a:srgbClr val="154CCB"/>
                </a:solidFill>
                <a:latin typeface="Abadi" panose="020B0604020104020204"/>
              </a:rPr>
              <a:t>Classifier with a </a:t>
            </a:r>
            <a:r>
              <a:rPr lang="en-IN" sz="2000" dirty="0" smtClean="0">
                <a:solidFill>
                  <a:srgbClr val="154CCB"/>
                </a:solidFill>
                <a:latin typeface="Abadi" panose="020B0604020104020204"/>
              </a:rPr>
              <a:t>score of 0.884.</a:t>
            </a:r>
            <a:endParaRPr lang="en-US" sz="1800" dirty="0">
              <a:solidFill>
                <a:srgbClr val="154CCB"/>
              </a:solidFill>
              <a:latin typeface="Abadi" panose="020B0604020104020204"/>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632" y="1420462"/>
            <a:ext cx="6176357" cy="408753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220993" cy="4210396"/>
          </a:xfrm>
          <a:prstGeom prst="rect">
            <a:avLst/>
          </a:prstGeom>
        </p:spPr>
        <p:txBody>
          <a:bodyPr>
            <a:noAutofit/>
          </a:bodyPr>
          <a:lstStyle/>
          <a:p>
            <a:pPr algn="just">
              <a:lnSpc>
                <a:spcPct val="100000"/>
              </a:lnSpc>
              <a:spcBef>
                <a:spcPts val="1400"/>
              </a:spcBef>
            </a:pPr>
            <a:r>
              <a:rPr lang="en-GB" sz="1600" dirty="0" smtClean="0">
                <a:solidFill>
                  <a:srgbClr val="154CCB"/>
                </a:solidFill>
                <a:latin typeface="Abadi" panose="020B0604020104020204" pitchFamily="34" charset="0"/>
              </a:rPr>
              <a:t>The </a:t>
            </a:r>
            <a:r>
              <a:rPr lang="en-GB" sz="1600" dirty="0">
                <a:solidFill>
                  <a:srgbClr val="154CCB"/>
                </a:solidFill>
                <a:latin typeface="Abadi" panose="020B0604020104020204" pitchFamily="34" charset="0"/>
              </a:rPr>
              <a:t>Confusion Matrix of the Decision Tree Classifier</a:t>
            </a:r>
          </a:p>
          <a:p>
            <a:pPr lvl="1" algn="just">
              <a:lnSpc>
                <a:spcPct val="100000"/>
              </a:lnSpc>
              <a:spcBef>
                <a:spcPts val="1400"/>
              </a:spcBef>
            </a:pPr>
            <a:r>
              <a:rPr lang="en-GB" sz="1600" dirty="0">
                <a:solidFill>
                  <a:srgbClr val="154CCB"/>
                </a:solidFill>
                <a:latin typeface="Abadi" panose="020B0604020104020204" pitchFamily="34" charset="0"/>
              </a:rPr>
              <a:t>True Positive : </a:t>
            </a:r>
            <a:r>
              <a:rPr lang="en-GB" sz="1600" dirty="0" smtClean="0">
                <a:solidFill>
                  <a:srgbClr val="154CCB"/>
                </a:solidFill>
                <a:latin typeface="Abadi" panose="020B0604020104020204" pitchFamily="34" charset="0"/>
              </a:rPr>
              <a:t>12</a:t>
            </a:r>
          </a:p>
          <a:p>
            <a:pPr lvl="1" algn="just">
              <a:lnSpc>
                <a:spcPct val="100000"/>
              </a:lnSpc>
              <a:spcBef>
                <a:spcPts val="1400"/>
              </a:spcBef>
            </a:pPr>
            <a:r>
              <a:rPr lang="en-GB" sz="1600" dirty="0" smtClean="0">
                <a:solidFill>
                  <a:srgbClr val="154CCB"/>
                </a:solidFill>
                <a:latin typeface="Abadi" panose="020B0604020104020204" pitchFamily="34" charset="0"/>
              </a:rPr>
              <a:t>False </a:t>
            </a:r>
            <a:r>
              <a:rPr lang="en-GB" sz="1600" dirty="0">
                <a:solidFill>
                  <a:srgbClr val="154CCB"/>
                </a:solidFill>
                <a:latin typeface="Abadi" panose="020B0604020104020204" pitchFamily="34" charset="0"/>
              </a:rPr>
              <a:t>Negative : </a:t>
            </a:r>
            <a:r>
              <a:rPr lang="en-GB" sz="1600" dirty="0" smtClean="0">
                <a:solidFill>
                  <a:srgbClr val="154CCB"/>
                </a:solidFill>
                <a:latin typeface="Abadi" panose="020B0604020104020204" pitchFamily="34" charset="0"/>
              </a:rPr>
              <a:t>0</a:t>
            </a:r>
          </a:p>
          <a:p>
            <a:pPr lvl="1" algn="just">
              <a:lnSpc>
                <a:spcPct val="100000"/>
              </a:lnSpc>
              <a:spcBef>
                <a:spcPts val="1400"/>
              </a:spcBef>
            </a:pPr>
            <a:r>
              <a:rPr lang="en-GB" sz="1600" dirty="0" smtClean="0">
                <a:solidFill>
                  <a:srgbClr val="154CCB"/>
                </a:solidFill>
                <a:latin typeface="Abadi" panose="020B0604020104020204" pitchFamily="34" charset="0"/>
              </a:rPr>
              <a:t>True </a:t>
            </a:r>
            <a:r>
              <a:rPr lang="en-GB" sz="1600" dirty="0">
                <a:solidFill>
                  <a:srgbClr val="154CCB"/>
                </a:solidFill>
                <a:latin typeface="Abadi" panose="020B0604020104020204" pitchFamily="34" charset="0"/>
              </a:rPr>
              <a:t>Negative : </a:t>
            </a:r>
            <a:r>
              <a:rPr lang="en-GB" sz="1600" dirty="0" smtClean="0">
                <a:solidFill>
                  <a:srgbClr val="154CCB"/>
                </a:solidFill>
                <a:latin typeface="Abadi" panose="020B0604020104020204" pitchFamily="34" charset="0"/>
              </a:rPr>
              <a:t>3</a:t>
            </a:r>
          </a:p>
          <a:p>
            <a:pPr lvl="1" algn="just">
              <a:lnSpc>
                <a:spcPct val="100000"/>
              </a:lnSpc>
              <a:spcBef>
                <a:spcPts val="1400"/>
              </a:spcBef>
            </a:pPr>
            <a:r>
              <a:rPr lang="en-GB" sz="1600" dirty="0" smtClean="0">
                <a:solidFill>
                  <a:srgbClr val="154CCB"/>
                </a:solidFill>
                <a:latin typeface="Abadi" panose="020B0604020104020204" pitchFamily="34" charset="0"/>
              </a:rPr>
              <a:t>False </a:t>
            </a:r>
            <a:r>
              <a:rPr lang="en-GB" sz="1600" dirty="0">
                <a:solidFill>
                  <a:srgbClr val="154CCB"/>
                </a:solidFill>
                <a:latin typeface="Abadi" panose="020B0604020104020204" pitchFamily="34" charset="0"/>
              </a:rPr>
              <a:t>Positive : 3</a:t>
            </a:r>
          </a:p>
          <a:p>
            <a:pPr algn="just">
              <a:lnSpc>
                <a:spcPct val="100000"/>
              </a:lnSpc>
              <a:spcBef>
                <a:spcPts val="1400"/>
              </a:spcBef>
            </a:pPr>
            <a:r>
              <a:rPr lang="en-GB" sz="1600" dirty="0">
                <a:solidFill>
                  <a:srgbClr val="154CCB"/>
                </a:solidFill>
                <a:latin typeface="Abadi" panose="020B0604020104020204" pitchFamily="34" charset="0"/>
              </a:rPr>
              <a:t>The model is quite interesting as it predicts a lot </a:t>
            </a:r>
            <a:r>
              <a:rPr lang="en-GB" sz="1600" dirty="0" smtClean="0">
                <a:solidFill>
                  <a:srgbClr val="154CCB"/>
                </a:solidFill>
                <a:latin typeface="Abadi" panose="020B0604020104020204" pitchFamily="34" charset="0"/>
              </a:rPr>
              <a:t>of times </a:t>
            </a:r>
            <a:r>
              <a:rPr lang="en-GB" sz="1600" dirty="0">
                <a:solidFill>
                  <a:srgbClr val="154CCB"/>
                </a:solidFill>
                <a:latin typeface="Abadi" panose="020B0604020104020204" pitchFamily="34" charset="0"/>
              </a:rPr>
              <a:t>the good labels, however 3 times it predicted </a:t>
            </a:r>
            <a:r>
              <a:rPr lang="en-GB" sz="1600" dirty="0" smtClean="0">
                <a:solidFill>
                  <a:srgbClr val="154CCB"/>
                </a:solidFill>
                <a:latin typeface="Abadi" panose="020B0604020104020204" pitchFamily="34" charset="0"/>
              </a:rPr>
              <a:t>the success </a:t>
            </a:r>
            <a:r>
              <a:rPr lang="en-GB" sz="1600" dirty="0">
                <a:solidFill>
                  <a:srgbClr val="154CCB"/>
                </a:solidFill>
                <a:latin typeface="Abadi" panose="020B0604020104020204" pitchFamily="34" charset="0"/>
              </a:rPr>
              <a:t>of the mission and the mission failed</a:t>
            </a:r>
            <a:r>
              <a:rPr lang="en-GB" sz="1600" dirty="0" smtClean="0">
                <a:solidFill>
                  <a:srgbClr val="154CCB"/>
                </a:solidFill>
                <a:latin typeface="Abadi" panose="020B0604020104020204" pitchFamily="34" charset="0"/>
              </a:rPr>
              <a:t>. Reducing </a:t>
            </a:r>
            <a:r>
              <a:rPr lang="en-GB" sz="1600" dirty="0">
                <a:solidFill>
                  <a:srgbClr val="154CCB"/>
                </a:solidFill>
                <a:latin typeface="Abadi" panose="020B0604020104020204" pitchFamily="34" charset="0"/>
              </a:rPr>
              <a:t>the amount of False Positive would be </a:t>
            </a:r>
            <a:r>
              <a:rPr lang="en-GB" sz="1600" dirty="0" smtClean="0">
                <a:solidFill>
                  <a:srgbClr val="154CCB"/>
                </a:solidFill>
                <a:latin typeface="Abadi" panose="020B0604020104020204" pitchFamily="34" charset="0"/>
              </a:rPr>
              <a:t>a good </a:t>
            </a:r>
            <a:r>
              <a:rPr lang="en-GB" sz="1600" dirty="0">
                <a:solidFill>
                  <a:srgbClr val="154CCB"/>
                </a:solidFill>
                <a:latin typeface="Abadi" panose="020B0604020104020204" pitchFamily="34" charset="0"/>
              </a:rPr>
              <a:t>idea to avoid spending Millions and years of work.</a:t>
            </a:r>
          </a:p>
          <a:p>
            <a:pPr algn="just">
              <a:lnSpc>
                <a:spcPct val="100000"/>
              </a:lnSpc>
              <a:spcBef>
                <a:spcPts val="1400"/>
              </a:spcBef>
            </a:pPr>
            <a:r>
              <a:rPr lang="en-GB" sz="1600" dirty="0">
                <a:solidFill>
                  <a:srgbClr val="154CCB"/>
                </a:solidFill>
                <a:latin typeface="Abadi" panose="020B0604020104020204" pitchFamily="34" charset="0"/>
              </a:rPr>
              <a:t>It could be done using Boosting or maybe look at </a:t>
            </a:r>
            <a:r>
              <a:rPr lang="en-GB" sz="1600" dirty="0" smtClean="0">
                <a:solidFill>
                  <a:srgbClr val="154CCB"/>
                </a:solidFill>
                <a:latin typeface="Abadi" panose="020B0604020104020204" pitchFamily="34" charset="0"/>
              </a:rPr>
              <a:t>a model </a:t>
            </a:r>
            <a:r>
              <a:rPr lang="en-GB" sz="1600" dirty="0">
                <a:solidFill>
                  <a:srgbClr val="154CCB"/>
                </a:solidFill>
                <a:latin typeface="Abadi" panose="020B0604020104020204" pitchFamily="34" charset="0"/>
              </a:rPr>
              <a:t>with a lower accuracy but a better precision.</a:t>
            </a:r>
            <a:endParaRPr lang="en-US" sz="1600" dirty="0">
              <a:solidFill>
                <a:srgbClr val="154CCB"/>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752" y="2204247"/>
            <a:ext cx="4571428" cy="35301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079331"/>
          </a:xfrm>
          <a:prstGeom prst="rect">
            <a:avLst/>
          </a:prstGeom>
        </p:spPr>
        <p:txBody>
          <a:bodyPr>
            <a:normAutofit/>
          </a:bodyPr>
          <a:lstStyle/>
          <a:p>
            <a:pPr algn="just"/>
            <a:r>
              <a:rPr lang="en-GB" sz="2000" dirty="0">
                <a:solidFill>
                  <a:srgbClr val="154CCB"/>
                </a:solidFill>
                <a:latin typeface="Abadi" panose="020B0604020104020204"/>
              </a:rPr>
              <a:t>There are many parameters when considering launching rockets in </a:t>
            </a:r>
            <a:r>
              <a:rPr lang="en-GB" sz="2000" dirty="0" smtClean="0">
                <a:solidFill>
                  <a:srgbClr val="154CCB"/>
                </a:solidFill>
                <a:latin typeface="Abadi" panose="020B0604020104020204"/>
              </a:rPr>
              <a:t>space.</a:t>
            </a:r>
            <a:endParaRPr lang="en-GB" sz="2000" dirty="0">
              <a:solidFill>
                <a:srgbClr val="154CCB"/>
              </a:solidFill>
              <a:latin typeface="Abadi" panose="020B0604020104020204"/>
            </a:endParaRPr>
          </a:p>
          <a:p>
            <a:pPr algn="just"/>
            <a:r>
              <a:rPr lang="en-GB" sz="2000" dirty="0" smtClean="0">
                <a:solidFill>
                  <a:srgbClr val="154CCB"/>
                </a:solidFill>
                <a:latin typeface="Abadi" panose="020B0604020104020204"/>
              </a:rPr>
              <a:t>The </a:t>
            </a:r>
            <a:r>
              <a:rPr lang="en-GB" sz="2000" dirty="0">
                <a:solidFill>
                  <a:srgbClr val="154CCB"/>
                </a:solidFill>
                <a:latin typeface="Abadi" panose="020B0604020104020204"/>
              </a:rPr>
              <a:t>Booster version is definitely one of this essential </a:t>
            </a:r>
            <a:r>
              <a:rPr lang="en-GB" sz="2000" dirty="0" smtClean="0">
                <a:solidFill>
                  <a:srgbClr val="154CCB"/>
                </a:solidFill>
                <a:latin typeface="Abadi" panose="020B0604020104020204"/>
              </a:rPr>
              <a:t>parameter.</a:t>
            </a:r>
            <a:endParaRPr lang="en-GB" sz="2000" dirty="0">
              <a:solidFill>
                <a:srgbClr val="154CCB"/>
              </a:solidFill>
              <a:latin typeface="Abadi" panose="020B0604020104020204"/>
            </a:endParaRPr>
          </a:p>
          <a:p>
            <a:pPr algn="just"/>
            <a:r>
              <a:rPr lang="en-GB" sz="2000" dirty="0" smtClean="0">
                <a:solidFill>
                  <a:srgbClr val="154CCB"/>
                </a:solidFill>
                <a:latin typeface="Abadi" panose="020B0604020104020204"/>
              </a:rPr>
              <a:t>The </a:t>
            </a:r>
            <a:r>
              <a:rPr lang="en-GB" sz="2000" dirty="0">
                <a:solidFill>
                  <a:srgbClr val="154CCB"/>
                </a:solidFill>
                <a:latin typeface="Abadi" panose="020B0604020104020204"/>
              </a:rPr>
              <a:t>Orbit, Payload Mass are also </a:t>
            </a:r>
            <a:r>
              <a:rPr lang="en-GB" sz="2000" dirty="0" smtClean="0">
                <a:solidFill>
                  <a:srgbClr val="154CCB"/>
                </a:solidFill>
                <a:latin typeface="Abadi" panose="020B0604020104020204"/>
              </a:rPr>
              <a:t>important.</a:t>
            </a:r>
            <a:endParaRPr lang="en-GB" sz="2000" dirty="0">
              <a:solidFill>
                <a:srgbClr val="154CCB"/>
              </a:solidFill>
              <a:latin typeface="Abadi" panose="020B0604020104020204"/>
            </a:endParaRPr>
          </a:p>
          <a:p>
            <a:pPr algn="just"/>
            <a:r>
              <a:rPr lang="en-GB" sz="2000" dirty="0" smtClean="0">
                <a:solidFill>
                  <a:srgbClr val="154CCB"/>
                </a:solidFill>
                <a:latin typeface="Abadi" panose="020B0604020104020204"/>
              </a:rPr>
              <a:t>Machine </a:t>
            </a:r>
            <a:r>
              <a:rPr lang="en-GB" sz="2000" dirty="0">
                <a:solidFill>
                  <a:srgbClr val="154CCB"/>
                </a:solidFill>
                <a:latin typeface="Abadi" panose="020B0604020104020204"/>
              </a:rPr>
              <a:t>Learning models can really helps to understand if a mission will be </a:t>
            </a:r>
            <a:r>
              <a:rPr lang="en-GB" sz="2000" dirty="0" smtClean="0">
                <a:solidFill>
                  <a:srgbClr val="154CCB"/>
                </a:solidFill>
                <a:latin typeface="Abadi" panose="020B0604020104020204"/>
              </a:rPr>
              <a:t>a success </a:t>
            </a:r>
            <a:r>
              <a:rPr lang="en-GB" sz="2000" dirty="0">
                <a:solidFill>
                  <a:srgbClr val="154CCB"/>
                </a:solidFill>
                <a:latin typeface="Abadi" panose="020B0604020104020204"/>
              </a:rPr>
              <a:t>or a failure as it will learn from data of all previous launches. As </a:t>
            </a:r>
            <a:r>
              <a:rPr lang="en-GB" sz="2000" dirty="0" smtClean="0">
                <a:solidFill>
                  <a:srgbClr val="154CCB"/>
                </a:solidFill>
                <a:latin typeface="Abadi" panose="020B0604020104020204"/>
              </a:rPr>
              <a:t>we saw </a:t>
            </a:r>
            <a:r>
              <a:rPr lang="en-GB" sz="2000" dirty="0">
                <a:solidFill>
                  <a:srgbClr val="154CCB"/>
                </a:solidFill>
                <a:latin typeface="Abadi" panose="020B0604020104020204"/>
              </a:rPr>
              <a:t>a model is able to predict with a high accuracy the reliability of a mission.</a:t>
            </a:r>
          </a:p>
          <a:p>
            <a:pPr algn="just"/>
            <a:r>
              <a:rPr lang="en-GB" sz="2000" dirty="0" smtClean="0">
                <a:solidFill>
                  <a:srgbClr val="154CCB"/>
                </a:solidFill>
                <a:latin typeface="Abadi" panose="020B0604020104020204"/>
              </a:rPr>
              <a:t>However, </a:t>
            </a:r>
            <a:r>
              <a:rPr lang="en-GB" sz="2000" dirty="0">
                <a:solidFill>
                  <a:srgbClr val="154CCB"/>
                </a:solidFill>
                <a:latin typeface="Abadi" panose="020B0604020104020204"/>
              </a:rPr>
              <a:t>more data would be useful to have better, I have no doubt </a:t>
            </a:r>
            <a:r>
              <a:rPr lang="en-GB" sz="2000" dirty="0" smtClean="0">
                <a:solidFill>
                  <a:srgbClr val="154CCB"/>
                </a:solidFill>
                <a:latin typeface="Abadi" panose="020B0604020104020204"/>
              </a:rPr>
              <a:t>that engineer </a:t>
            </a:r>
            <a:r>
              <a:rPr lang="en-GB" sz="2000" dirty="0">
                <a:solidFill>
                  <a:srgbClr val="154CCB"/>
                </a:solidFill>
                <a:latin typeface="Abadi" panose="020B0604020104020204"/>
              </a:rPr>
              <a:t>and scientists use these data in their </a:t>
            </a:r>
            <a:r>
              <a:rPr lang="en-GB" sz="2000" dirty="0" smtClean="0">
                <a:solidFill>
                  <a:srgbClr val="154CCB"/>
                </a:solidFill>
                <a:latin typeface="Abadi" panose="020B0604020104020204"/>
              </a:rPr>
              <a:t>predictions.</a:t>
            </a:r>
            <a:endParaRPr lang="en-US" sz="1600" dirty="0">
              <a:solidFill>
                <a:srgbClr val="154CCB"/>
              </a:solidFill>
              <a:latin typeface="Abadi" panose="020B060402010402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GB" sz="6400" dirty="0">
                <a:solidFill>
                  <a:srgbClr val="0B49CB"/>
                </a:solidFill>
                <a:latin typeface="Abadi"/>
              </a:rPr>
              <a:t>Data was collected using </a:t>
            </a:r>
            <a:r>
              <a:rPr lang="en-GB" sz="6400" dirty="0" smtClean="0">
                <a:solidFill>
                  <a:srgbClr val="0B49CB"/>
                </a:solidFill>
                <a:latin typeface="Abadi"/>
              </a:rPr>
              <a:t>the </a:t>
            </a:r>
            <a:r>
              <a:rPr lang="en-GB" sz="6400" dirty="0">
                <a:solidFill>
                  <a:srgbClr val="0B49CB"/>
                </a:solidFill>
                <a:latin typeface="Abadi"/>
              </a:rPr>
              <a:t>SpaceX REST API and Wikipedia Web scrapping using python </a:t>
            </a:r>
            <a:r>
              <a:rPr lang="en-GB" sz="6400" dirty="0" smtClean="0">
                <a:solidFill>
                  <a:srgbClr val="0B49CB"/>
                </a:solidFill>
                <a:latin typeface="Abadi"/>
              </a:rPr>
              <a:t>BeautifulSoup.</a:t>
            </a:r>
            <a:r>
              <a:rPr lang="en-US" sz="6400" dirty="0" smtClean="0">
                <a:solidFill>
                  <a:schemeClr val="bg2">
                    <a:lumMod val="50000"/>
                  </a:schemeClr>
                </a:solidFill>
                <a:latin typeface="Abadi"/>
              </a:rPr>
              <a:t> </a:t>
            </a:r>
          </a:p>
          <a:p>
            <a:pPr algn="just">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gn="just">
              <a:lnSpc>
                <a:spcPct val="120000"/>
              </a:lnSpc>
              <a:spcBef>
                <a:spcPts val="1400"/>
              </a:spcBef>
            </a:pPr>
            <a:r>
              <a:rPr lang="en-GB" sz="6400" dirty="0" smtClean="0">
                <a:solidFill>
                  <a:srgbClr val="0B49CB"/>
                </a:solidFill>
                <a:latin typeface="Abadi"/>
              </a:rPr>
              <a:t>Data </a:t>
            </a:r>
            <a:r>
              <a:rPr lang="en-GB" sz="6400" dirty="0">
                <a:solidFill>
                  <a:srgbClr val="0B49CB"/>
                </a:solidFill>
                <a:latin typeface="Abadi"/>
              </a:rPr>
              <a:t>was processed using python pandas and </a:t>
            </a:r>
            <a:r>
              <a:rPr lang="en-GB" sz="6400" dirty="0" smtClean="0">
                <a:solidFill>
                  <a:srgbClr val="0B49CB"/>
                </a:solidFill>
                <a:latin typeface="Abadi"/>
              </a:rPr>
              <a:t>numpy library.</a:t>
            </a:r>
            <a:endParaRPr lang="en-GB" sz="6400" dirty="0">
              <a:solidFill>
                <a:srgbClr val="0B49CB"/>
              </a:solidFill>
              <a:latin typeface="Abadi"/>
            </a:endParaRPr>
          </a:p>
          <a:p>
            <a:pPr algn="just">
              <a:lnSpc>
                <a:spcPct val="120000"/>
              </a:lnSpc>
              <a:spcBef>
                <a:spcPts val="1400"/>
              </a:spcBef>
            </a:pPr>
            <a:r>
              <a:rPr lang="en-US" sz="9200" dirty="0" smtClean="0">
                <a:solidFill>
                  <a:schemeClr val="accent3">
                    <a:lumMod val="25000"/>
                  </a:schemeClr>
                </a:solidFill>
                <a:latin typeface="Abadi"/>
              </a:rPr>
              <a:t>Perform </a:t>
            </a:r>
            <a:r>
              <a:rPr lang="en-US" sz="9200" dirty="0">
                <a:solidFill>
                  <a:schemeClr val="accent3">
                    <a:lumMod val="25000"/>
                  </a:schemeClr>
                </a:solidFill>
                <a:latin typeface="Abadi"/>
              </a:rPr>
              <a:t>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GB" sz="6400" dirty="0">
                <a:solidFill>
                  <a:srgbClr val="0B49CB"/>
                </a:solidFill>
                <a:latin typeface="Abadi"/>
              </a:rPr>
              <a:t>Classification models (Experiment usability and compatibility of SVM, Tree maps, KNN, Logistic</a:t>
            </a:r>
          </a:p>
          <a:p>
            <a:pPr lvl="1" algn="just">
              <a:lnSpc>
                <a:spcPct val="120000"/>
              </a:lnSpc>
              <a:spcBef>
                <a:spcPts val="1400"/>
              </a:spcBef>
            </a:pPr>
            <a:r>
              <a:rPr lang="en-GB" sz="6400" dirty="0">
                <a:solidFill>
                  <a:srgbClr val="0B49CB"/>
                </a:solidFill>
                <a:latin typeface="Abadi"/>
              </a:rPr>
              <a:t>Regression optimizing parameters) were built, evaluated and tuned using </a:t>
            </a:r>
            <a:r>
              <a:rPr lang="en-GB" sz="6400" dirty="0" smtClean="0">
                <a:solidFill>
                  <a:srgbClr val="0B49CB"/>
                </a:solidFill>
                <a:latin typeface="Abadi"/>
              </a:rPr>
              <a:t>sklearn.</a:t>
            </a:r>
            <a:endParaRPr lang="en-US" sz="6400" dirty="0">
              <a:solidFill>
                <a:srgbClr val="0B49CB"/>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data is collected: </a:t>
            </a:r>
          </a:p>
          <a:p>
            <a:pPr marL="800100" lvl="1" indent="-342900">
              <a:lnSpc>
                <a:spcPct val="100000"/>
              </a:lnSpc>
              <a:spcBef>
                <a:spcPts val="1400"/>
              </a:spcBef>
              <a:buFont typeface="+mj-lt"/>
              <a:buAutoNum type="arabicPeriod"/>
            </a:pPr>
            <a:r>
              <a:rPr lang="en-US" sz="1600" dirty="0" smtClean="0">
                <a:solidFill>
                  <a:srgbClr val="0B49CB"/>
                </a:solidFill>
                <a:latin typeface="Abadi" panose="020B0604020104020204" pitchFamily="34" charset="0"/>
              </a:rPr>
              <a:t>Using SpaceX API.</a:t>
            </a:r>
          </a:p>
          <a:p>
            <a:pPr marL="800100" lvl="1" indent="-342900">
              <a:lnSpc>
                <a:spcPct val="100000"/>
              </a:lnSpc>
              <a:spcBef>
                <a:spcPts val="1400"/>
              </a:spcBef>
              <a:buFont typeface="+mj-lt"/>
              <a:buAutoNum type="arabicPeriod"/>
            </a:pPr>
            <a:r>
              <a:rPr lang="en-US" sz="1600" dirty="0" smtClean="0">
                <a:solidFill>
                  <a:srgbClr val="0B49CB"/>
                </a:solidFill>
                <a:latin typeface="Abadi" panose="020B0604020104020204" pitchFamily="34" charset="0"/>
              </a:rPr>
              <a:t>Using BeautifulSoup library to scrap data from the Wikipedia page.</a:t>
            </a:r>
            <a:endParaRPr lang="en-US" sz="1600" dirty="0">
              <a:solidFill>
                <a:srgbClr val="0B49CB"/>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330487720"/>
              </p:ext>
            </p:extLst>
          </p:nvPr>
        </p:nvGraphicFramePr>
        <p:xfrm>
          <a:off x="5910263"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GB" sz="1600" dirty="0" smtClean="0">
                <a:solidFill>
                  <a:srgbClr val="0B49CB"/>
                </a:solidFill>
                <a:latin typeface="Abadi"/>
              </a:rPr>
              <a:t>Request </a:t>
            </a:r>
            <a:r>
              <a:rPr lang="en-GB" sz="1600" dirty="0">
                <a:solidFill>
                  <a:srgbClr val="0B49CB"/>
                </a:solidFill>
                <a:latin typeface="Abadi"/>
              </a:rPr>
              <a:t>launch </a:t>
            </a:r>
            <a:r>
              <a:rPr lang="en-GB" sz="1600" dirty="0" smtClean="0">
                <a:solidFill>
                  <a:srgbClr val="0B49CB"/>
                </a:solidFill>
                <a:latin typeface="Abadi"/>
              </a:rPr>
              <a:t>data from SpaceX URL using given API.</a:t>
            </a:r>
            <a:endParaRPr lang="en-GB" sz="1600" dirty="0">
              <a:solidFill>
                <a:srgbClr val="0B49CB"/>
              </a:solidFill>
              <a:latin typeface="Abadi"/>
            </a:endParaRPr>
          </a:p>
          <a:p>
            <a:pPr algn="just">
              <a:lnSpc>
                <a:spcPct val="100000"/>
              </a:lnSpc>
              <a:spcBef>
                <a:spcPts val="1400"/>
              </a:spcBef>
            </a:pPr>
            <a:r>
              <a:rPr lang="en-GB" sz="1600" dirty="0" smtClean="0">
                <a:solidFill>
                  <a:srgbClr val="0B49CB"/>
                </a:solidFill>
                <a:latin typeface="Abadi"/>
              </a:rPr>
              <a:t>Extract the data from the response.</a:t>
            </a:r>
            <a:endParaRPr lang="en-GB" sz="1600" dirty="0">
              <a:solidFill>
                <a:srgbClr val="0B49CB"/>
              </a:solidFill>
              <a:latin typeface="Abadi"/>
            </a:endParaRPr>
          </a:p>
          <a:p>
            <a:pPr algn="just">
              <a:lnSpc>
                <a:spcPct val="100000"/>
              </a:lnSpc>
              <a:spcBef>
                <a:spcPts val="1400"/>
              </a:spcBef>
            </a:pPr>
            <a:r>
              <a:rPr lang="en-GB" sz="1600" dirty="0" smtClean="0">
                <a:solidFill>
                  <a:srgbClr val="0B49CB"/>
                </a:solidFill>
                <a:latin typeface="Abadi"/>
              </a:rPr>
              <a:t>Pre-process </a:t>
            </a:r>
            <a:r>
              <a:rPr lang="en-GB" sz="1600" dirty="0">
                <a:solidFill>
                  <a:srgbClr val="0B49CB"/>
                </a:solidFill>
                <a:latin typeface="Abadi"/>
              </a:rPr>
              <a:t>and </a:t>
            </a:r>
            <a:r>
              <a:rPr lang="en-GB" sz="1600" dirty="0" smtClean="0">
                <a:solidFill>
                  <a:srgbClr val="0B49CB"/>
                </a:solidFill>
                <a:latin typeface="Abadi"/>
              </a:rPr>
              <a:t>construct </a:t>
            </a:r>
            <a:r>
              <a:rPr lang="en-GB" sz="1600" dirty="0">
                <a:solidFill>
                  <a:srgbClr val="0B49CB"/>
                </a:solidFill>
                <a:latin typeface="Abadi"/>
              </a:rPr>
              <a:t>the </a:t>
            </a:r>
            <a:r>
              <a:rPr lang="en-GB" sz="1600" dirty="0" smtClean="0">
                <a:solidFill>
                  <a:srgbClr val="0B49CB"/>
                </a:solidFill>
                <a:latin typeface="Abadi"/>
              </a:rPr>
              <a:t>data.</a:t>
            </a:r>
            <a:endParaRPr lang="en-GB" sz="1600" dirty="0">
              <a:solidFill>
                <a:srgbClr val="0B49CB"/>
              </a:solidFill>
              <a:latin typeface="Abadi"/>
            </a:endParaRPr>
          </a:p>
          <a:p>
            <a:pPr algn="just">
              <a:lnSpc>
                <a:spcPct val="100000"/>
              </a:lnSpc>
              <a:spcBef>
                <a:spcPts val="1400"/>
              </a:spcBef>
            </a:pPr>
            <a:r>
              <a:rPr lang="en-GB" sz="1600" dirty="0">
                <a:solidFill>
                  <a:srgbClr val="0B49CB"/>
                </a:solidFill>
                <a:latin typeface="Abadi"/>
              </a:rPr>
              <a:t>Store the </a:t>
            </a:r>
            <a:r>
              <a:rPr lang="en-GB" sz="1600" dirty="0" smtClean="0">
                <a:solidFill>
                  <a:srgbClr val="0B49CB"/>
                </a:solidFill>
                <a:latin typeface="Abadi"/>
              </a:rPr>
              <a:t>data </a:t>
            </a:r>
            <a:r>
              <a:rPr lang="en-GB" sz="1600" dirty="0">
                <a:solidFill>
                  <a:srgbClr val="0B49CB"/>
                </a:solidFill>
                <a:latin typeface="Abadi"/>
              </a:rPr>
              <a:t>in CSV </a:t>
            </a:r>
            <a:r>
              <a:rPr lang="en-GB" sz="1600" dirty="0" smtClean="0">
                <a:solidFill>
                  <a:srgbClr val="0B49CB"/>
                </a:solidFill>
                <a:latin typeface="Abadi"/>
              </a:rPr>
              <a:t>file.</a:t>
            </a:r>
            <a:endParaRPr lang="en-US" dirty="0"/>
          </a:p>
          <a:p>
            <a:pPr>
              <a:lnSpc>
                <a:spcPct val="100000"/>
              </a:lnSpc>
              <a:spcBef>
                <a:spcPts val="1400"/>
              </a:spcBef>
            </a:pPr>
            <a:endParaRPr lang="en-US" sz="1600" dirty="0" smtClean="0">
              <a:solidFill>
                <a:srgbClr val="7030A0"/>
              </a:solidFill>
              <a:latin typeface="Abadi"/>
              <a:hlinkClick r:id="rId8"/>
            </a:endParaRPr>
          </a:p>
          <a:p>
            <a:pPr>
              <a:lnSpc>
                <a:spcPct val="100000"/>
              </a:lnSpc>
              <a:spcBef>
                <a:spcPts val="1400"/>
              </a:spcBef>
            </a:pPr>
            <a:r>
              <a:rPr lang="en-US" sz="1600" dirty="0" smtClean="0">
                <a:solidFill>
                  <a:srgbClr val="7030A0"/>
                </a:solidFill>
                <a:latin typeface="Abadi"/>
                <a:hlinkClick r:id="rId8"/>
              </a:rPr>
              <a:t>GitHub</a:t>
            </a:r>
            <a:endParaRPr lang="en-US" sz="1600" dirty="0">
              <a:solidFill>
                <a:srgbClr val="7030A0"/>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17567"/>
          </a:xfrm>
          <a:prstGeom prst="rect">
            <a:avLst/>
          </a:prstGeom>
        </p:spPr>
        <p:txBody>
          <a:bodyPr lIns="91440" tIns="45720" rIns="91440" bIns="45720" anchor="t">
            <a:noAutofit/>
          </a:bodyPr>
          <a:lstStyle/>
          <a:p>
            <a:pPr>
              <a:lnSpc>
                <a:spcPct val="100000"/>
              </a:lnSpc>
              <a:spcBef>
                <a:spcPts val="1400"/>
              </a:spcBef>
            </a:pPr>
            <a:r>
              <a:rPr lang="en-GB" sz="1600" dirty="0">
                <a:solidFill>
                  <a:srgbClr val="0B49CB"/>
                </a:solidFill>
                <a:latin typeface="Abadi" panose="020B0604020104020204" pitchFamily="34" charset="0"/>
              </a:rPr>
              <a:t>Request </a:t>
            </a:r>
            <a:r>
              <a:rPr lang="en-GB" sz="1600" dirty="0" smtClean="0">
                <a:solidFill>
                  <a:srgbClr val="0B49CB"/>
                </a:solidFill>
                <a:latin typeface="Abadi" panose="020B0604020104020204" pitchFamily="34" charset="0"/>
              </a:rPr>
              <a:t>for the Wikipedia page.</a:t>
            </a:r>
            <a:endParaRPr lang="en-GB" sz="1600" dirty="0">
              <a:solidFill>
                <a:srgbClr val="0B49CB"/>
              </a:solidFill>
              <a:latin typeface="Abadi" panose="020B0604020104020204" pitchFamily="34" charset="0"/>
            </a:endParaRPr>
          </a:p>
          <a:p>
            <a:pPr>
              <a:lnSpc>
                <a:spcPct val="100000"/>
              </a:lnSpc>
              <a:spcBef>
                <a:spcPts val="1400"/>
              </a:spcBef>
            </a:pPr>
            <a:r>
              <a:rPr lang="en-GB" sz="1600" dirty="0">
                <a:solidFill>
                  <a:srgbClr val="0B49CB"/>
                </a:solidFill>
                <a:latin typeface="Abadi" panose="020B0604020104020204" pitchFamily="34" charset="0"/>
              </a:rPr>
              <a:t>Parse the table data from html text </a:t>
            </a:r>
            <a:r>
              <a:rPr lang="en-GB" sz="1600" dirty="0" smtClean="0">
                <a:solidFill>
                  <a:srgbClr val="0B49CB"/>
                </a:solidFill>
                <a:latin typeface="Abadi" panose="020B0604020104020204" pitchFamily="34" charset="0"/>
              </a:rPr>
              <a:t>using beautifulSoup4 library.</a:t>
            </a:r>
            <a:endParaRPr lang="en-GB" sz="1600" dirty="0">
              <a:solidFill>
                <a:srgbClr val="0B49CB"/>
              </a:solidFill>
              <a:latin typeface="Abadi" panose="020B0604020104020204" pitchFamily="34" charset="0"/>
            </a:endParaRPr>
          </a:p>
          <a:p>
            <a:pPr>
              <a:lnSpc>
                <a:spcPct val="100000"/>
              </a:lnSpc>
              <a:spcBef>
                <a:spcPts val="1400"/>
              </a:spcBef>
            </a:pPr>
            <a:r>
              <a:rPr lang="en-GB" sz="1600" dirty="0">
                <a:solidFill>
                  <a:srgbClr val="0B49CB"/>
                </a:solidFill>
                <a:latin typeface="Abadi" panose="020B0604020104020204" pitchFamily="34" charset="0"/>
              </a:rPr>
              <a:t>Create pandas </a:t>
            </a:r>
            <a:r>
              <a:rPr lang="en-GB" sz="1600" dirty="0" smtClean="0">
                <a:solidFill>
                  <a:srgbClr val="0B49CB"/>
                </a:solidFill>
                <a:latin typeface="Abadi" panose="020B0604020104020204" pitchFamily="34" charset="0"/>
              </a:rPr>
              <a:t>data frame </a:t>
            </a:r>
            <a:r>
              <a:rPr lang="en-GB" sz="1600" dirty="0">
                <a:solidFill>
                  <a:srgbClr val="0B49CB"/>
                </a:solidFill>
                <a:latin typeface="Abadi" panose="020B0604020104020204" pitchFamily="34" charset="0"/>
              </a:rPr>
              <a:t>from table </a:t>
            </a:r>
            <a:r>
              <a:rPr lang="en-GB" sz="1600" dirty="0" smtClean="0">
                <a:solidFill>
                  <a:srgbClr val="0B49CB"/>
                </a:solidFill>
                <a:latin typeface="Abadi" panose="020B0604020104020204" pitchFamily="34" charset="0"/>
              </a:rPr>
              <a:t>data.</a:t>
            </a:r>
            <a:endParaRPr lang="en-GB" sz="1600" dirty="0">
              <a:solidFill>
                <a:srgbClr val="0B49CB"/>
              </a:solidFill>
              <a:latin typeface="Abadi" panose="020B0604020104020204" pitchFamily="34" charset="0"/>
            </a:endParaRPr>
          </a:p>
          <a:p>
            <a:pPr>
              <a:lnSpc>
                <a:spcPct val="100000"/>
              </a:lnSpc>
              <a:spcBef>
                <a:spcPts val="1400"/>
              </a:spcBef>
            </a:pPr>
            <a:r>
              <a:rPr lang="en-GB" sz="1600" dirty="0">
                <a:solidFill>
                  <a:srgbClr val="0B49CB"/>
                </a:solidFill>
                <a:latin typeface="Abadi" panose="020B0604020104020204" pitchFamily="34" charset="0"/>
              </a:rPr>
              <a:t>Construct the </a:t>
            </a:r>
            <a:r>
              <a:rPr lang="en-GB" sz="1600" dirty="0" smtClean="0">
                <a:solidFill>
                  <a:srgbClr val="0B49CB"/>
                </a:solidFill>
                <a:latin typeface="Abadi" panose="020B0604020104020204" pitchFamily="34" charset="0"/>
              </a:rPr>
              <a:t>data and store </a:t>
            </a:r>
            <a:r>
              <a:rPr lang="en-GB" sz="1600" dirty="0">
                <a:solidFill>
                  <a:srgbClr val="0B49CB"/>
                </a:solidFill>
                <a:latin typeface="Abadi" panose="020B0604020104020204" pitchFamily="34" charset="0"/>
              </a:rPr>
              <a:t>it in </a:t>
            </a:r>
            <a:r>
              <a:rPr lang="en-GB" sz="1600" dirty="0" smtClean="0">
                <a:solidFill>
                  <a:srgbClr val="0B49CB"/>
                </a:solidFill>
                <a:latin typeface="Abadi" panose="020B0604020104020204" pitchFamily="34" charset="0"/>
              </a:rPr>
              <a:t>CSV.</a:t>
            </a:r>
          </a:p>
          <a:p>
            <a:pPr>
              <a:lnSpc>
                <a:spcPct val="100000"/>
              </a:lnSpc>
              <a:spcBef>
                <a:spcPts val="1400"/>
              </a:spcBef>
            </a:pPr>
            <a:r>
              <a:rPr lang="en-GB" sz="1600" dirty="0" smtClean="0">
                <a:solidFill>
                  <a:srgbClr val="7030A0"/>
                </a:solidFill>
                <a:latin typeface="Abadi" panose="020B0604020104020204" pitchFamily="34" charset="0"/>
                <a:hlinkClick r:id="rId3"/>
              </a:rPr>
              <a:t>GitHub</a:t>
            </a:r>
            <a:endParaRPr lang="en-US" sz="1600" dirty="0" smtClean="0">
              <a:solidFill>
                <a:srgbClr val="7030A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p:cNvGraphicFramePr/>
          <p:nvPr>
            <p:extLst>
              <p:ext uri="{D42A27DB-BD31-4B8C-83A1-F6EECF244321}">
                <p14:modId xmlns:p14="http://schemas.microsoft.com/office/powerpoint/2010/main" val="594936366"/>
              </p:ext>
            </p:extLst>
          </p:nvPr>
        </p:nvGraphicFramePr>
        <p:xfrm>
          <a:off x="5910262" y="1792287"/>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758</TotalTime>
  <Words>2202</Words>
  <Application>Microsoft Office PowerPoint</Application>
  <PresentationFormat>Widescreen</PresentationFormat>
  <Paragraphs>324</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Fin</cp:lastModifiedBy>
  <cp:revision>221</cp:revision>
  <dcterms:created xsi:type="dcterms:W3CDTF">2021-04-29T18:58:34Z</dcterms:created>
  <dcterms:modified xsi:type="dcterms:W3CDTF">2021-09-13T16:50:11Z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